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949" r:id="rId2"/>
    <p:sldMasterId id="2147483961" r:id="rId3"/>
    <p:sldMasterId id="2147483974" r:id="rId4"/>
  </p:sldMasterIdLst>
  <p:notesMasterIdLst>
    <p:notesMasterId r:id="rId36"/>
  </p:notesMasterIdLst>
  <p:handoutMasterIdLst>
    <p:handoutMasterId r:id="rId37"/>
  </p:handoutMasterIdLst>
  <p:sldIdLst>
    <p:sldId id="256" r:id="rId5"/>
    <p:sldId id="551" r:id="rId6"/>
    <p:sldId id="538" r:id="rId7"/>
    <p:sldId id="550" r:id="rId8"/>
    <p:sldId id="584" r:id="rId9"/>
    <p:sldId id="591" r:id="rId10"/>
    <p:sldId id="592" r:id="rId11"/>
    <p:sldId id="590" r:id="rId12"/>
    <p:sldId id="594" r:id="rId13"/>
    <p:sldId id="552" r:id="rId14"/>
    <p:sldId id="564" r:id="rId15"/>
    <p:sldId id="541" r:id="rId16"/>
    <p:sldId id="557" r:id="rId17"/>
    <p:sldId id="562" r:id="rId18"/>
    <p:sldId id="546" r:id="rId19"/>
    <p:sldId id="561" r:id="rId20"/>
    <p:sldId id="574" r:id="rId21"/>
    <p:sldId id="548" r:id="rId22"/>
    <p:sldId id="547" r:id="rId23"/>
    <p:sldId id="588" r:id="rId24"/>
    <p:sldId id="589" r:id="rId25"/>
    <p:sldId id="585" r:id="rId26"/>
    <p:sldId id="537" r:id="rId27"/>
    <p:sldId id="595" r:id="rId28"/>
    <p:sldId id="573" r:id="rId29"/>
    <p:sldId id="570" r:id="rId30"/>
    <p:sldId id="540" r:id="rId31"/>
    <p:sldId id="576" r:id="rId32"/>
    <p:sldId id="593" r:id="rId33"/>
    <p:sldId id="578" r:id="rId34"/>
    <p:sldId id="566" r:id="rId35"/>
  </p:sldIdLst>
  <p:sldSz cx="9144000" cy="6858000" type="screen4x3"/>
  <p:notesSz cx="7023100" cy="93091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6"/>
    <a:srgbClr val="3467CD"/>
    <a:srgbClr val="BFBFBF"/>
    <a:srgbClr val="E7F3FF"/>
    <a:srgbClr val="B2B2B2"/>
    <a:srgbClr val="5858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8630" autoAdjust="0"/>
  </p:normalViewPr>
  <p:slideViewPr>
    <p:cSldViewPr snapToGrid="0">
      <p:cViewPr varScale="1">
        <p:scale>
          <a:sx n="81" d="100"/>
          <a:sy n="81" d="100"/>
        </p:scale>
        <p:origin x="-1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792" y="-120"/>
      </p:cViewPr>
      <p:guideLst>
        <p:guide orient="horz" pos="2932"/>
        <p:guide pos="221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i\AppData\Roaming\Microsoft\Excel\pressure%20at%20step222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5430889698345"/>
          <c:y val="0.0544792093285629"/>
          <c:w val="0.598202281501516"/>
          <c:h val="0.82259425542273"/>
        </c:manualLayout>
      </c:layout>
      <c:scatterChart>
        <c:scatterStyle val="smoothMarker"/>
        <c:varyColors val="0"/>
        <c:ser>
          <c:idx val="0"/>
          <c:order val="0"/>
          <c:tx>
            <c:v>T = 2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Sheet2!$B$2:$B$51</c:f>
              <c:numCache>
                <c:formatCode>General</c:formatCode>
                <c:ptCount val="50"/>
                <c:pt idx="0">
                  <c:v>20.4089153336289</c:v>
                </c:pt>
                <c:pt idx="1">
                  <c:v>20.40976629533219</c:v>
                </c:pt>
                <c:pt idx="2">
                  <c:v>20.4123464032806</c:v>
                </c:pt>
                <c:pt idx="3">
                  <c:v>20.4166509269302</c:v>
                </c:pt>
                <c:pt idx="4">
                  <c:v>20.42271370068389</c:v>
                </c:pt>
                <c:pt idx="5">
                  <c:v>20.4305868937909</c:v>
                </c:pt>
                <c:pt idx="6">
                  <c:v>20.44027793503029</c:v>
                </c:pt>
                <c:pt idx="7">
                  <c:v>20.451859917051</c:v>
                </c:pt>
                <c:pt idx="8">
                  <c:v>20.46542632178809</c:v>
                </c:pt>
                <c:pt idx="9">
                  <c:v>20.4809913453486</c:v>
                </c:pt>
                <c:pt idx="10">
                  <c:v>20.4986943559971</c:v>
                </c:pt>
                <c:pt idx="11">
                  <c:v>20.5186365850066</c:v>
                </c:pt>
                <c:pt idx="12">
                  <c:v>20.5408790519708</c:v>
                </c:pt>
                <c:pt idx="13">
                  <c:v>20.56561713017829</c:v>
                </c:pt>
                <c:pt idx="14">
                  <c:v>20.5929108727184</c:v>
                </c:pt>
                <c:pt idx="15">
                  <c:v>20.6230055579499</c:v>
                </c:pt>
                <c:pt idx="16">
                  <c:v>20.6559723476987</c:v>
                </c:pt>
                <c:pt idx="17">
                  <c:v>20.6920699854692</c:v>
                </c:pt>
                <c:pt idx="18">
                  <c:v>20.7314503492975</c:v>
                </c:pt>
                <c:pt idx="19">
                  <c:v>20.7743697129664</c:v>
                </c:pt>
                <c:pt idx="20">
                  <c:v>20.8210184492774</c:v>
                </c:pt>
                <c:pt idx="21">
                  <c:v>20.871698721821</c:v>
                </c:pt>
                <c:pt idx="22">
                  <c:v>20.9266523610754</c:v>
                </c:pt>
                <c:pt idx="23">
                  <c:v>20.9861870015885</c:v>
                </c:pt>
                <c:pt idx="24">
                  <c:v>21.0506333750963</c:v>
                </c:pt>
                <c:pt idx="25">
                  <c:v>21.1203381120664</c:v>
                </c:pt>
                <c:pt idx="26">
                  <c:v>21.195654619913</c:v>
                </c:pt>
                <c:pt idx="27">
                  <c:v>21.2769936600581</c:v>
                </c:pt>
                <c:pt idx="28">
                  <c:v>21.3647828522483</c:v>
                </c:pt>
                <c:pt idx="29">
                  <c:v>21.4594801977918</c:v>
                </c:pt>
                <c:pt idx="30">
                  <c:v>21.5615770122928</c:v>
                </c:pt>
                <c:pt idx="31">
                  <c:v>21.6715991894484</c:v>
                </c:pt>
                <c:pt idx="32">
                  <c:v>21.7901084589035</c:v>
                </c:pt>
                <c:pt idx="33">
                  <c:v>21.9176946289055</c:v>
                </c:pt>
                <c:pt idx="34">
                  <c:v>22.05500657030129</c:v>
                </c:pt>
                <c:pt idx="35">
                  <c:v>22.20271423555349</c:v>
                </c:pt>
                <c:pt idx="36">
                  <c:v>101.265030974765</c:v>
                </c:pt>
                <c:pt idx="37">
                  <c:v>105.379795303145</c:v>
                </c:pt>
                <c:pt idx="38">
                  <c:v>113.825687304198</c:v>
                </c:pt>
                <c:pt idx="39">
                  <c:v>126.849859684583</c:v>
                </c:pt>
                <c:pt idx="40">
                  <c:v>144.884840400244</c:v>
                </c:pt>
                <c:pt idx="41">
                  <c:v>168.566210593894</c:v>
                </c:pt>
                <c:pt idx="42">
                  <c:v>198.760993981937</c:v>
                </c:pt>
                <c:pt idx="43">
                  <c:v>236.723530399933</c:v>
                </c:pt>
                <c:pt idx="44">
                  <c:v>284.153328766734</c:v>
                </c:pt>
                <c:pt idx="45">
                  <c:v>343.307448058491</c:v>
                </c:pt>
                <c:pt idx="46">
                  <c:v>417.684960327225</c:v>
                </c:pt>
                <c:pt idx="47">
                  <c:v>511.5875170405319</c:v>
                </c:pt>
                <c:pt idx="48">
                  <c:v>629.849432040576</c:v>
                </c:pt>
                <c:pt idx="49">
                  <c:v>761.6481936917099</c:v>
                </c:pt>
              </c:numCache>
            </c:numRef>
          </c:yVal>
          <c:smooth val="1"/>
        </c:ser>
        <c:ser>
          <c:idx val="1"/>
          <c:order val="1"/>
          <c:tx>
            <c:v>t = 4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Sheet2!$C$2:$C$51</c:f>
              <c:numCache>
                <c:formatCode>General</c:formatCode>
                <c:ptCount val="50"/>
                <c:pt idx="0">
                  <c:v>24.02200256543849</c:v>
                </c:pt>
                <c:pt idx="1">
                  <c:v>24.0266037882868</c:v>
                </c:pt>
                <c:pt idx="2">
                  <c:v>24.0404752275234</c:v>
                </c:pt>
                <c:pt idx="3">
                  <c:v>24.0636036536722</c:v>
                </c:pt>
                <c:pt idx="4">
                  <c:v>24.0960718895447</c:v>
                </c:pt>
                <c:pt idx="5">
                  <c:v>24.1380082142896</c:v>
                </c:pt>
                <c:pt idx="6">
                  <c:v>24.1894304983057</c:v>
                </c:pt>
                <c:pt idx="7">
                  <c:v>24.2505152517224</c:v>
                </c:pt>
                <c:pt idx="8">
                  <c:v>24.32148612719561</c:v>
                </c:pt>
                <c:pt idx="9">
                  <c:v>24.4023771144343</c:v>
                </c:pt>
                <c:pt idx="10">
                  <c:v>24.4935154090782</c:v>
                </c:pt>
                <c:pt idx="11">
                  <c:v>24.5951364086383</c:v>
                </c:pt>
                <c:pt idx="12">
                  <c:v>24.7073801701852</c:v>
                </c:pt>
                <c:pt idx="13">
                  <c:v>24.8306894662503</c:v>
                </c:pt>
                <c:pt idx="14">
                  <c:v>24.96519858452699</c:v>
                </c:pt>
                <c:pt idx="15">
                  <c:v>25.1114461019562</c:v>
                </c:pt>
                <c:pt idx="16">
                  <c:v>25.26958566393129</c:v>
                </c:pt>
                <c:pt idx="17">
                  <c:v>25.4401680123033</c:v>
                </c:pt>
                <c:pt idx="18">
                  <c:v>25.6235093504143</c:v>
                </c:pt>
                <c:pt idx="19">
                  <c:v>25.8201344476055</c:v>
                </c:pt>
                <c:pt idx="20">
                  <c:v>26.0304247497382</c:v>
                </c:pt>
                <c:pt idx="21">
                  <c:v>26.2549747176383</c:v>
                </c:pt>
                <c:pt idx="22">
                  <c:v>26.49424829213169</c:v>
                </c:pt>
                <c:pt idx="23">
                  <c:v>26.7488252133114</c:v>
                </c:pt>
                <c:pt idx="24">
                  <c:v>27.0193127950176</c:v>
                </c:pt>
                <c:pt idx="25">
                  <c:v>27.3063321062454</c:v>
                </c:pt>
                <c:pt idx="26">
                  <c:v>27.6105020964864</c:v>
                </c:pt>
                <c:pt idx="27">
                  <c:v>27.93252499993579</c:v>
                </c:pt>
                <c:pt idx="28">
                  <c:v>28.27311304492939</c:v>
                </c:pt>
                <c:pt idx="29">
                  <c:v>28.6330088741871</c:v>
                </c:pt>
                <c:pt idx="30">
                  <c:v>29.0129883907118</c:v>
                </c:pt>
                <c:pt idx="31">
                  <c:v>29.4138596225983</c:v>
                </c:pt>
                <c:pt idx="32">
                  <c:v>29.8364616457838</c:v>
                </c:pt>
                <c:pt idx="33">
                  <c:v>30.2816508049874</c:v>
                </c:pt>
                <c:pt idx="34">
                  <c:v>30.75034158622529</c:v>
                </c:pt>
                <c:pt idx="35">
                  <c:v>31.243449521232</c:v>
                </c:pt>
                <c:pt idx="36">
                  <c:v>271.1903817675089</c:v>
                </c:pt>
                <c:pt idx="37">
                  <c:v>279.112582111516</c:v>
                </c:pt>
                <c:pt idx="38">
                  <c:v>293.812451778863</c:v>
                </c:pt>
                <c:pt idx="39">
                  <c:v>315.566890354105</c:v>
                </c:pt>
                <c:pt idx="40">
                  <c:v>344.944351046224</c:v>
                </c:pt>
                <c:pt idx="41">
                  <c:v>382.82564091942</c:v>
                </c:pt>
                <c:pt idx="42">
                  <c:v>430.487458634122</c:v>
                </c:pt>
                <c:pt idx="43">
                  <c:v>489.58889973791</c:v>
                </c:pt>
                <c:pt idx="44">
                  <c:v>562.779314654761</c:v>
                </c:pt>
                <c:pt idx="45">
                  <c:v>653.763554306715</c:v>
                </c:pt>
                <c:pt idx="46">
                  <c:v>760.3552795838959</c:v>
                </c:pt>
                <c:pt idx="47">
                  <c:v>873.896940031263</c:v>
                </c:pt>
                <c:pt idx="48">
                  <c:v>962.3375992990649</c:v>
                </c:pt>
                <c:pt idx="49">
                  <c:v>1016.19057652672</c:v>
                </c:pt>
              </c:numCache>
            </c:numRef>
          </c:yVal>
          <c:smooth val="1"/>
        </c:ser>
        <c:ser>
          <c:idx val="2"/>
          <c:order val="2"/>
          <c:tx>
            <c:v>t = 6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Sheet2!$D$2:$D$51</c:f>
              <c:numCache>
                <c:formatCode>General</c:formatCode>
                <c:ptCount val="50"/>
                <c:pt idx="0">
                  <c:v>33.3866024400251</c:v>
                </c:pt>
                <c:pt idx="1">
                  <c:v>33.3960625269692</c:v>
                </c:pt>
                <c:pt idx="2">
                  <c:v>33.4245143063524</c:v>
                </c:pt>
                <c:pt idx="3">
                  <c:v>33.4719405965058</c:v>
                </c:pt>
                <c:pt idx="4">
                  <c:v>33.53842645879569</c:v>
                </c:pt>
                <c:pt idx="5">
                  <c:v>33.6241059617068</c:v>
                </c:pt>
                <c:pt idx="6">
                  <c:v>33.7289968550888</c:v>
                </c:pt>
                <c:pt idx="7">
                  <c:v>33.85327875822969</c:v>
                </c:pt>
                <c:pt idx="8">
                  <c:v>33.9971807045387</c:v>
                </c:pt>
                <c:pt idx="9">
                  <c:v>34.1607368445988</c:v>
                </c:pt>
                <c:pt idx="10">
                  <c:v>34.34427608408039</c:v>
                </c:pt>
                <c:pt idx="11">
                  <c:v>34.5480381885565</c:v>
                </c:pt>
                <c:pt idx="12">
                  <c:v>34.7721627868106</c:v>
                </c:pt>
                <c:pt idx="13">
                  <c:v>35.0170908903382</c:v>
                </c:pt>
                <c:pt idx="14">
                  <c:v>35.2829554868737</c:v>
                </c:pt>
                <c:pt idx="15">
                  <c:v>35.5702870325558</c:v>
                </c:pt>
                <c:pt idx="16">
                  <c:v>35.87923556078229</c:v>
                </c:pt>
                <c:pt idx="17">
                  <c:v>36.2103358596872</c:v>
                </c:pt>
                <c:pt idx="18">
                  <c:v>36.56389269774729</c:v>
                </c:pt>
                <c:pt idx="19">
                  <c:v>36.94040759288669</c:v>
                </c:pt>
                <c:pt idx="20">
                  <c:v>37.34024156103018</c:v>
                </c:pt>
                <c:pt idx="21">
                  <c:v>37.7639531740121</c:v>
                </c:pt>
                <c:pt idx="22">
                  <c:v>38.2119732489621</c:v>
                </c:pt>
                <c:pt idx="23">
                  <c:v>38.6848359867179</c:v>
                </c:pt>
                <c:pt idx="24">
                  <c:v>39.18309461303139</c:v>
                </c:pt>
                <c:pt idx="25">
                  <c:v>39.7073079928603</c:v>
                </c:pt>
                <c:pt idx="26">
                  <c:v>40.2580272696019</c:v>
                </c:pt>
                <c:pt idx="27">
                  <c:v>40.83587040279399</c:v>
                </c:pt>
                <c:pt idx="28">
                  <c:v>41.4414568406512</c:v>
                </c:pt>
                <c:pt idx="29">
                  <c:v>42.0754228707454</c:v>
                </c:pt>
                <c:pt idx="30">
                  <c:v>42.7384247845919</c:v>
                </c:pt>
                <c:pt idx="31">
                  <c:v>43.4311363975616</c:v>
                </c:pt>
                <c:pt idx="32">
                  <c:v>44.1542467125809</c:v>
                </c:pt>
                <c:pt idx="33">
                  <c:v>44.90844798029039</c:v>
                </c:pt>
                <c:pt idx="34">
                  <c:v>45.69446727266349</c:v>
                </c:pt>
                <c:pt idx="35">
                  <c:v>46.513019281906</c:v>
                </c:pt>
                <c:pt idx="36">
                  <c:v>429.72994918674</c:v>
                </c:pt>
                <c:pt idx="37">
                  <c:v>439.5719877076999</c:v>
                </c:pt>
                <c:pt idx="38">
                  <c:v>455.7975044836639</c:v>
                </c:pt>
                <c:pt idx="39">
                  <c:v>478.4860642482248</c:v>
                </c:pt>
                <c:pt idx="40">
                  <c:v>507.7537931682349</c:v>
                </c:pt>
                <c:pt idx="41">
                  <c:v>543.76679457201</c:v>
                </c:pt>
                <c:pt idx="42">
                  <c:v>586.75844381793</c:v>
                </c:pt>
                <c:pt idx="43">
                  <c:v>637.4128691142478</c:v>
                </c:pt>
                <c:pt idx="44">
                  <c:v>697.9146067624489</c:v>
                </c:pt>
                <c:pt idx="45">
                  <c:v>768.8670360474339</c:v>
                </c:pt>
                <c:pt idx="46">
                  <c:v>841.3412460253769</c:v>
                </c:pt>
                <c:pt idx="47">
                  <c:v>902.0329968539188</c:v>
                </c:pt>
                <c:pt idx="48">
                  <c:v>946.786082991043</c:v>
                </c:pt>
                <c:pt idx="49">
                  <c:v>973.083858317677</c:v>
                </c:pt>
              </c:numCache>
            </c:numRef>
          </c:yVal>
          <c:smooth val="1"/>
        </c:ser>
        <c:ser>
          <c:idx val="3"/>
          <c:order val="3"/>
          <c:tx>
            <c:v>t = 8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Sheet2!$E$2:$E$51</c:f>
              <c:numCache>
                <c:formatCode>General</c:formatCode>
                <c:ptCount val="50"/>
                <c:pt idx="0">
                  <c:v>48.8993320133408</c:v>
                </c:pt>
                <c:pt idx="1">
                  <c:v>48.9125518142612</c:v>
                </c:pt>
                <c:pt idx="2">
                  <c:v>48.9522628371502</c:v>
                </c:pt>
                <c:pt idx="3">
                  <c:v>49.0184487819348</c:v>
                </c:pt>
                <c:pt idx="4">
                  <c:v>49.1111682783907</c:v>
                </c:pt>
                <c:pt idx="5">
                  <c:v>49.2305169257985</c:v>
                </c:pt>
                <c:pt idx="6">
                  <c:v>49.37650629378369</c:v>
                </c:pt>
                <c:pt idx="7">
                  <c:v>49.5492589843472</c:v>
                </c:pt>
                <c:pt idx="8">
                  <c:v>49.7489345277111</c:v>
                </c:pt>
                <c:pt idx="9">
                  <c:v>49.9755558384066</c:v>
                </c:pt>
                <c:pt idx="10">
                  <c:v>50.229346127967</c:v>
                </c:pt>
                <c:pt idx="11">
                  <c:v>50.5104736370248</c:v>
                </c:pt>
                <c:pt idx="12">
                  <c:v>50.81903306527099</c:v>
                </c:pt>
                <c:pt idx="13">
                  <c:v>51.15532576723459</c:v>
                </c:pt>
                <c:pt idx="14">
                  <c:v>51.5194422921148</c:v>
                </c:pt>
                <c:pt idx="15">
                  <c:v>51.91174444173399</c:v>
                </c:pt>
                <c:pt idx="16">
                  <c:v>52.3323341529587</c:v>
                </c:pt>
                <c:pt idx="17">
                  <c:v>52.781573815552</c:v>
                </c:pt>
                <c:pt idx="18">
                  <c:v>53.2596703267438</c:v>
                </c:pt>
                <c:pt idx="19">
                  <c:v>53.7669624336549</c:v>
                </c:pt>
                <c:pt idx="20">
                  <c:v>54.3036924981847</c:v>
                </c:pt>
                <c:pt idx="21">
                  <c:v>54.8702363950754</c:v>
                </c:pt>
                <c:pt idx="22">
                  <c:v>55.4668821360808</c:v>
                </c:pt>
                <c:pt idx="23">
                  <c:v>56.09398649965469</c:v>
                </c:pt>
                <c:pt idx="24">
                  <c:v>56.7519179468611</c:v>
                </c:pt>
                <c:pt idx="25">
                  <c:v>57.44104649009289</c:v>
                </c:pt>
                <c:pt idx="26">
                  <c:v>58.1617365401516</c:v>
                </c:pt>
                <c:pt idx="27">
                  <c:v>58.91439451529818</c:v>
                </c:pt>
                <c:pt idx="28">
                  <c:v>59.6994280825655</c:v>
                </c:pt>
                <c:pt idx="29">
                  <c:v>60.5172521361028</c:v>
                </c:pt>
                <c:pt idx="30">
                  <c:v>61.3682939435429</c:v>
                </c:pt>
                <c:pt idx="31">
                  <c:v>62.2529906117875</c:v>
                </c:pt>
                <c:pt idx="32">
                  <c:v>63.1717868228469</c:v>
                </c:pt>
                <c:pt idx="33">
                  <c:v>64.12512739023678</c:v>
                </c:pt>
                <c:pt idx="34">
                  <c:v>65.11347765217977</c:v>
                </c:pt>
                <c:pt idx="35">
                  <c:v>66.1372923058118</c:v>
                </c:pt>
                <c:pt idx="36">
                  <c:v>536.986978468545</c:v>
                </c:pt>
                <c:pt idx="37">
                  <c:v>547.299263428978</c:v>
                </c:pt>
                <c:pt idx="38">
                  <c:v>562.5276114758539</c:v>
                </c:pt>
                <c:pt idx="39">
                  <c:v>582.736551158683</c:v>
                </c:pt>
                <c:pt idx="40">
                  <c:v>608.0212325793931</c:v>
                </c:pt>
                <c:pt idx="41">
                  <c:v>638.9342261786039</c:v>
                </c:pt>
                <c:pt idx="42">
                  <c:v>676.3223421925419</c:v>
                </c:pt>
                <c:pt idx="43">
                  <c:v>721.330202267714</c:v>
                </c:pt>
                <c:pt idx="44">
                  <c:v>775.094238206443</c:v>
                </c:pt>
                <c:pt idx="45">
                  <c:v>831.3259634031939</c:v>
                </c:pt>
                <c:pt idx="46">
                  <c:v>881.2126170927228</c:v>
                </c:pt>
                <c:pt idx="47">
                  <c:v>922.532407561947</c:v>
                </c:pt>
                <c:pt idx="48">
                  <c:v>953.180680301514</c:v>
                </c:pt>
                <c:pt idx="49">
                  <c:v>971.4653994441039</c:v>
                </c:pt>
              </c:numCache>
            </c:numRef>
          </c:yVal>
          <c:smooth val="1"/>
        </c:ser>
        <c:ser>
          <c:idx val="4"/>
          <c:order val="4"/>
          <c:tx>
            <c:v>t = 10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Sheet2!$F$2:$F$51</c:f>
              <c:numCache>
                <c:formatCode>General</c:formatCode>
                <c:ptCount val="50"/>
                <c:pt idx="0">
                  <c:v>68.93847709536469</c:v>
                </c:pt>
                <c:pt idx="1">
                  <c:v>68.9540140750229</c:v>
                </c:pt>
                <c:pt idx="2">
                  <c:v>69.0006591658003</c:v>
                </c:pt>
                <c:pt idx="3">
                  <c:v>69.07839859441027</c:v>
                </c:pt>
                <c:pt idx="4">
                  <c:v>69.18726892628459</c:v>
                </c:pt>
                <c:pt idx="5">
                  <c:v>69.32733254702677</c:v>
                </c:pt>
                <c:pt idx="6">
                  <c:v>69.4985962320673</c:v>
                </c:pt>
                <c:pt idx="7">
                  <c:v>69.701135770557</c:v>
                </c:pt>
                <c:pt idx="8">
                  <c:v>69.93505288311118</c:v>
                </c:pt>
                <c:pt idx="9">
                  <c:v>70.2003615749002</c:v>
                </c:pt>
                <c:pt idx="10">
                  <c:v>70.4971999851806</c:v>
                </c:pt>
                <c:pt idx="11">
                  <c:v>70.82567696271238</c:v>
                </c:pt>
                <c:pt idx="12">
                  <c:v>71.18585154697668</c:v>
                </c:pt>
                <c:pt idx="13">
                  <c:v>71.57791426682178</c:v>
                </c:pt>
                <c:pt idx="14">
                  <c:v>72.00192216076489</c:v>
                </c:pt>
                <c:pt idx="15">
                  <c:v>72.45810476821</c:v>
                </c:pt>
                <c:pt idx="16">
                  <c:v>72.9465269983442</c:v>
                </c:pt>
                <c:pt idx="17">
                  <c:v>73.4674189697307</c:v>
                </c:pt>
                <c:pt idx="18">
                  <c:v>74.0209133982181</c:v>
                </c:pt>
                <c:pt idx="19">
                  <c:v>74.60722721787458</c:v>
                </c:pt>
                <c:pt idx="20">
                  <c:v>75.2265145470754</c:v>
                </c:pt>
                <c:pt idx="21">
                  <c:v>75.8790179919111</c:v>
                </c:pt>
                <c:pt idx="22">
                  <c:v>76.5649225068632</c:v>
                </c:pt>
                <c:pt idx="23">
                  <c:v>77.2844584539777</c:v>
                </c:pt>
                <c:pt idx="24">
                  <c:v>78.03786459773</c:v>
                </c:pt>
                <c:pt idx="25">
                  <c:v>78.82538021175695</c:v>
                </c:pt>
                <c:pt idx="26">
                  <c:v>79.6472426447172</c:v>
                </c:pt>
                <c:pt idx="27">
                  <c:v>80.5037157889381</c:v>
                </c:pt>
                <c:pt idx="28">
                  <c:v>81.39506753638467</c:v>
                </c:pt>
                <c:pt idx="29">
                  <c:v>82.32156836292339</c:v>
                </c:pt>
                <c:pt idx="30">
                  <c:v>83.28349872078898</c:v>
                </c:pt>
                <c:pt idx="31">
                  <c:v>84.2811464243757</c:v>
                </c:pt>
                <c:pt idx="32">
                  <c:v>85.3148044777935</c:v>
                </c:pt>
                <c:pt idx="33">
                  <c:v>86.384766562202</c:v>
                </c:pt>
                <c:pt idx="34">
                  <c:v>87.4913408508157</c:v>
                </c:pt>
                <c:pt idx="35">
                  <c:v>88.6348284822102</c:v>
                </c:pt>
                <c:pt idx="36">
                  <c:v>610.5206753180081</c:v>
                </c:pt>
                <c:pt idx="37">
                  <c:v>621.272826370453</c:v>
                </c:pt>
                <c:pt idx="38">
                  <c:v>636.161968337645</c:v>
                </c:pt>
                <c:pt idx="39">
                  <c:v>655.497444417024</c:v>
                </c:pt>
                <c:pt idx="40">
                  <c:v>679.724280877029</c:v>
                </c:pt>
                <c:pt idx="41">
                  <c:v>709.506055757565</c:v>
                </c:pt>
                <c:pt idx="42">
                  <c:v>746.611558525585</c:v>
                </c:pt>
                <c:pt idx="43">
                  <c:v>791.4644552039119</c:v>
                </c:pt>
                <c:pt idx="44">
                  <c:v>837.953154374757</c:v>
                </c:pt>
                <c:pt idx="45">
                  <c:v>881.12863358419</c:v>
                </c:pt>
                <c:pt idx="46">
                  <c:v>919.7671971572039</c:v>
                </c:pt>
                <c:pt idx="47">
                  <c:v>952.209555461788</c:v>
                </c:pt>
                <c:pt idx="48">
                  <c:v>977.0437669068431</c:v>
                </c:pt>
                <c:pt idx="49">
                  <c:v>992.224669555183</c:v>
                </c:pt>
              </c:numCache>
            </c:numRef>
          </c:yVal>
          <c:smooth val="1"/>
        </c:ser>
        <c:ser>
          <c:idx val="5"/>
          <c:order val="5"/>
          <c:tx>
            <c:v>t = 12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Sheet2!$G$2:$G$51</c:f>
              <c:numCache>
                <c:formatCode>General</c:formatCode>
                <c:ptCount val="50"/>
                <c:pt idx="0">
                  <c:v>92.04348284833469</c:v>
                </c:pt>
                <c:pt idx="1">
                  <c:v>92.06037347042127</c:v>
                </c:pt>
                <c:pt idx="2">
                  <c:v>92.11106851796819</c:v>
                </c:pt>
                <c:pt idx="3">
                  <c:v>92.19555693787008</c:v>
                </c:pt>
                <c:pt idx="4">
                  <c:v>92.31386211387269</c:v>
                </c:pt>
                <c:pt idx="5">
                  <c:v>92.466025829034</c:v>
                </c:pt>
                <c:pt idx="6">
                  <c:v>92.65205226302587</c:v>
                </c:pt>
                <c:pt idx="7">
                  <c:v>92.8719896273285</c:v>
                </c:pt>
                <c:pt idx="8">
                  <c:v>93.12590485263625</c:v>
                </c:pt>
                <c:pt idx="9">
                  <c:v>93.4138069427257</c:v>
                </c:pt>
                <c:pt idx="10">
                  <c:v>93.7357844430953</c:v>
                </c:pt>
                <c:pt idx="11">
                  <c:v>94.09190989242958</c:v>
                </c:pt>
                <c:pt idx="12">
                  <c:v>94.4822216740835</c:v>
                </c:pt>
                <c:pt idx="13">
                  <c:v>94.9068456459219</c:v>
                </c:pt>
                <c:pt idx="14">
                  <c:v>95.36581923238559</c:v>
                </c:pt>
                <c:pt idx="15">
                  <c:v>95.8592944256586</c:v>
                </c:pt>
                <c:pt idx="16">
                  <c:v>96.387314787611</c:v>
                </c:pt>
                <c:pt idx="17">
                  <c:v>96.95003376257138</c:v>
                </c:pt>
                <c:pt idx="18">
                  <c:v>97.5475412239458</c:v>
                </c:pt>
                <c:pt idx="19">
                  <c:v>98.17998430140238</c:v>
                </c:pt>
                <c:pt idx="20">
                  <c:v>98.8474661850673</c:v>
                </c:pt>
                <c:pt idx="21">
                  <c:v>99.5501540205135</c:v>
                </c:pt>
                <c:pt idx="22">
                  <c:v>100.288174291066</c:v>
                </c:pt>
                <c:pt idx="23">
                  <c:v>101.061686204291</c:v>
                </c:pt>
                <c:pt idx="24">
                  <c:v>101.870855918264</c:v>
                </c:pt>
                <c:pt idx="25">
                  <c:v>102.715849869616</c:v>
                </c:pt>
                <c:pt idx="26">
                  <c:v>103.596835509223</c:v>
                </c:pt>
                <c:pt idx="27">
                  <c:v>104.513998222015</c:v>
                </c:pt>
                <c:pt idx="28">
                  <c:v>105.467530197833</c:v>
                </c:pt>
                <c:pt idx="29">
                  <c:v>106.457623753704</c:v>
                </c:pt>
                <c:pt idx="30">
                  <c:v>107.484480831012</c:v>
                </c:pt>
                <c:pt idx="31">
                  <c:v>108.548310185999</c:v>
                </c:pt>
                <c:pt idx="32">
                  <c:v>109.649325233438</c:v>
                </c:pt>
                <c:pt idx="33">
                  <c:v>110.787741196996</c:v>
                </c:pt>
                <c:pt idx="34">
                  <c:v>111.963785643741</c:v>
                </c:pt>
                <c:pt idx="35">
                  <c:v>113.177681878795</c:v>
                </c:pt>
                <c:pt idx="36">
                  <c:v>665.4322522309019</c:v>
                </c:pt>
                <c:pt idx="37">
                  <c:v>677.0873230879389</c:v>
                </c:pt>
                <c:pt idx="38">
                  <c:v>692.698726368967</c:v>
                </c:pt>
                <c:pt idx="39">
                  <c:v>712.70976729384</c:v>
                </c:pt>
                <c:pt idx="40">
                  <c:v>738.574602987502</c:v>
                </c:pt>
                <c:pt idx="41">
                  <c:v>772.096470772002</c:v>
                </c:pt>
                <c:pt idx="42">
                  <c:v>811.505403985542</c:v>
                </c:pt>
                <c:pt idx="43">
                  <c:v>851.481687935814</c:v>
                </c:pt>
                <c:pt idx="44">
                  <c:v>890.33879490151</c:v>
                </c:pt>
                <c:pt idx="45">
                  <c:v>927.179631894589</c:v>
                </c:pt>
                <c:pt idx="46">
                  <c:v>960.674427008758</c:v>
                </c:pt>
                <c:pt idx="47">
                  <c:v>989.71772565438</c:v>
                </c:pt>
                <c:pt idx="48">
                  <c:v>1012.60846706927</c:v>
                </c:pt>
                <c:pt idx="49">
                  <c:v>1026.80406796345</c:v>
                </c:pt>
              </c:numCache>
            </c:numRef>
          </c:yVal>
          <c:smooth val="1"/>
        </c:ser>
        <c:ser>
          <c:idx val="6"/>
          <c:order val="6"/>
          <c:tx>
            <c:v>t = 14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Sheet2!$H$2:$H$51</c:f>
              <c:numCache>
                <c:formatCode>General</c:formatCode>
                <c:ptCount val="50"/>
                <c:pt idx="0">
                  <c:v>117.134450925366</c:v>
                </c:pt>
                <c:pt idx="1">
                  <c:v>117.152157362686</c:v>
                </c:pt>
                <c:pt idx="2">
                  <c:v>117.205293620341</c:v>
                </c:pt>
                <c:pt idx="3">
                  <c:v>117.29385097301</c:v>
                </c:pt>
                <c:pt idx="4">
                  <c:v>117.417845732183</c:v>
                </c:pt>
                <c:pt idx="5">
                  <c:v>117.577308119758</c:v>
                </c:pt>
                <c:pt idx="6">
                  <c:v>117.772241152986</c:v>
                </c:pt>
                <c:pt idx="7">
                  <c:v>118.002678512158</c:v>
                </c:pt>
                <c:pt idx="8">
                  <c:v>118.268668222738</c:v>
                </c:pt>
                <c:pt idx="9">
                  <c:v>118.570216884697</c:v>
                </c:pt>
                <c:pt idx="10">
                  <c:v>118.907387109066</c:v>
                </c:pt>
                <c:pt idx="11">
                  <c:v>119.280231051715</c:v>
                </c:pt>
                <c:pt idx="12">
                  <c:v>119.6887763466299</c:v>
                </c:pt>
                <c:pt idx="13">
                  <c:v>120.133114672538</c:v>
                </c:pt>
                <c:pt idx="14">
                  <c:v>120.613272960941</c:v>
                </c:pt>
                <c:pt idx="15">
                  <c:v>121.129361342751</c:v>
                </c:pt>
                <c:pt idx="16">
                  <c:v>121.681412092202</c:v>
                </c:pt>
                <c:pt idx="17">
                  <c:v>122.269537471789</c:v>
                </c:pt>
                <c:pt idx="18">
                  <c:v>122.893804280421</c:v>
                </c:pt>
                <c:pt idx="19">
                  <c:v>123.554322185428</c:v>
                </c:pt>
                <c:pt idx="20">
                  <c:v>124.25116644687</c:v>
                </c:pt>
                <c:pt idx="21">
                  <c:v>124.984463673009</c:v>
                </c:pt>
                <c:pt idx="22">
                  <c:v>125.754308410688</c:v>
                </c:pt>
                <c:pt idx="23">
                  <c:v>126.560821087121</c:v>
                </c:pt>
                <c:pt idx="24">
                  <c:v>127.404128018202</c:v>
                </c:pt>
                <c:pt idx="25">
                  <c:v>128.284355363879</c:v>
                </c:pt>
                <c:pt idx="26">
                  <c:v>129.201632050712</c:v>
                </c:pt>
                <c:pt idx="27">
                  <c:v>130.156099432346</c:v>
                </c:pt>
                <c:pt idx="28">
                  <c:v>131.147907417863</c:v>
                </c:pt>
                <c:pt idx="29">
                  <c:v>132.177203872242</c:v>
                </c:pt>
                <c:pt idx="30">
                  <c:v>133.244145843222</c:v>
                </c:pt>
                <c:pt idx="31">
                  <c:v>134.348896411827</c:v>
                </c:pt>
                <c:pt idx="32">
                  <c:v>135.491622404692</c:v>
                </c:pt>
                <c:pt idx="33">
                  <c:v>136.672492498242</c:v>
                </c:pt>
                <c:pt idx="34">
                  <c:v>137.891685697552</c:v>
                </c:pt>
                <c:pt idx="35">
                  <c:v>139.149377504023</c:v>
                </c:pt>
                <c:pt idx="36">
                  <c:v>710.387707202195</c:v>
                </c:pt>
                <c:pt idx="37">
                  <c:v>723.285151913462</c:v>
                </c:pt>
                <c:pt idx="38">
                  <c:v>741.431539536488</c:v>
                </c:pt>
                <c:pt idx="39">
                  <c:v>766.4524318551839</c:v>
                </c:pt>
                <c:pt idx="40">
                  <c:v>798.243284773879</c:v>
                </c:pt>
                <c:pt idx="41">
                  <c:v>833.227863060765</c:v>
                </c:pt>
                <c:pt idx="42">
                  <c:v>869.1526592855909</c:v>
                </c:pt>
                <c:pt idx="43">
                  <c:v>905.5110320347048</c:v>
                </c:pt>
                <c:pt idx="44">
                  <c:v>941.387703488115</c:v>
                </c:pt>
                <c:pt idx="45">
                  <c:v>975.881797206202</c:v>
                </c:pt>
                <c:pt idx="46">
                  <c:v>1008.07243174746</c:v>
                </c:pt>
                <c:pt idx="47">
                  <c:v>1036.47759314497</c:v>
                </c:pt>
                <c:pt idx="48">
                  <c:v>1059.0552125723</c:v>
                </c:pt>
                <c:pt idx="49">
                  <c:v>1073.03520875246</c:v>
                </c:pt>
              </c:numCache>
            </c:numRef>
          </c:yVal>
          <c:smooth val="1"/>
        </c:ser>
        <c:ser>
          <c:idx val="7"/>
          <c:order val="7"/>
          <c:tx>
            <c:v>t = 16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Sheet2!$I$2:$I$51</c:f>
              <c:numCache>
                <c:formatCode>General</c:formatCode>
                <c:ptCount val="50"/>
                <c:pt idx="0">
                  <c:v>143.469290663502</c:v>
                </c:pt>
                <c:pt idx="1">
                  <c:v>143.487530088701</c:v>
                </c:pt>
                <c:pt idx="2">
                  <c:v>143.542263113357</c:v>
                </c:pt>
                <c:pt idx="3">
                  <c:v>143.633482647617</c:v>
                </c:pt>
                <c:pt idx="4">
                  <c:v>143.761202761022</c:v>
                </c:pt>
                <c:pt idx="5">
                  <c:v>143.925449785894</c:v>
                </c:pt>
                <c:pt idx="6">
                  <c:v>144.126226810312</c:v>
                </c:pt>
                <c:pt idx="7">
                  <c:v>144.363563502908</c:v>
                </c:pt>
                <c:pt idx="8">
                  <c:v>144.637502490947</c:v>
                </c:pt>
                <c:pt idx="9">
                  <c:v>144.948050254209</c:v>
                </c:pt>
                <c:pt idx="10">
                  <c:v>145.295263357964</c:v>
                </c:pt>
                <c:pt idx="11">
                  <c:v>145.6791876441409</c:v>
                </c:pt>
                <c:pt idx="12">
                  <c:v>146.099848761218</c:v>
                </c:pt>
                <c:pt idx="13">
                  <c:v>146.557332031935</c:v>
                </c:pt>
                <c:pt idx="14">
                  <c:v>147.051662216343</c:v>
                </c:pt>
                <c:pt idx="15">
                  <c:v>147.582941271517</c:v>
                </c:pt>
                <c:pt idx="16">
                  <c:v>148.151200116632</c:v>
                </c:pt>
                <c:pt idx="17">
                  <c:v>148.7565451474</c:v>
                </c:pt>
                <c:pt idx="18">
                  <c:v>149.399040824029</c:v>
                </c:pt>
                <c:pt idx="19">
                  <c:v>150.07879412123</c:v>
                </c:pt>
                <c:pt idx="20">
                  <c:v>150.795877517791</c:v>
                </c:pt>
                <c:pt idx="21">
                  <c:v>151.55041789915</c:v>
                </c:pt>
                <c:pt idx="22">
                  <c:v>152.342509937767</c:v>
                </c:pt>
                <c:pt idx="23">
                  <c:v>153.172276183177</c:v>
                </c:pt>
                <c:pt idx="24">
                  <c:v>154.039846936331</c:v>
                </c:pt>
                <c:pt idx="25">
                  <c:v>154.945353768132</c:v>
                </c:pt>
                <c:pt idx="26">
                  <c:v>155.888933987011</c:v>
                </c:pt>
                <c:pt idx="27">
                  <c:v>156.870738995844</c:v>
                </c:pt>
                <c:pt idx="28">
                  <c:v>157.890933413009</c:v>
                </c:pt>
                <c:pt idx="29">
                  <c:v>158.949681242739</c:v>
                </c:pt>
                <c:pt idx="30">
                  <c:v>160.047160134028</c:v>
                </c:pt>
                <c:pt idx="31">
                  <c:v>161.183557884773</c:v>
                </c:pt>
                <c:pt idx="32">
                  <c:v>162.359069859265</c:v>
                </c:pt>
                <c:pt idx="33">
                  <c:v>163.5738957065199</c:v>
                </c:pt>
                <c:pt idx="34">
                  <c:v>164.828241163249</c:v>
                </c:pt>
                <c:pt idx="35">
                  <c:v>166.122256128997</c:v>
                </c:pt>
                <c:pt idx="36">
                  <c:v>754.420870070713</c:v>
                </c:pt>
                <c:pt idx="37">
                  <c:v>770.8502248040858</c:v>
                </c:pt>
                <c:pt idx="38">
                  <c:v>794.455589726342</c:v>
                </c:pt>
                <c:pt idx="39">
                  <c:v>822.418546266935</c:v>
                </c:pt>
                <c:pt idx="40">
                  <c:v>852.667094396066</c:v>
                </c:pt>
                <c:pt idx="41">
                  <c:v>884.658771501002</c:v>
                </c:pt>
                <c:pt idx="42">
                  <c:v>917.95891731684</c:v>
                </c:pt>
                <c:pt idx="43">
                  <c:v>951.649093901199</c:v>
                </c:pt>
                <c:pt idx="44">
                  <c:v>985.0766594867879</c:v>
                </c:pt>
                <c:pt idx="45">
                  <c:v>1017.42807311141</c:v>
                </c:pt>
                <c:pt idx="46">
                  <c:v>1047.47708352663</c:v>
                </c:pt>
                <c:pt idx="47">
                  <c:v>1073.75960306247</c:v>
                </c:pt>
                <c:pt idx="48">
                  <c:v>1094.33303689339</c:v>
                </c:pt>
                <c:pt idx="49">
                  <c:v>1106.63200770251</c:v>
                </c:pt>
              </c:numCache>
            </c:numRef>
          </c:yVal>
          <c:smooth val="1"/>
        </c:ser>
        <c:ser>
          <c:idx val="8"/>
          <c:order val="8"/>
          <c:tx>
            <c:v>t = 18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Sheet2!$J$2:$J$51</c:f>
              <c:numCache>
                <c:formatCode>General</c:formatCode>
                <c:ptCount val="50"/>
                <c:pt idx="0">
                  <c:v>170.98309817723</c:v>
                </c:pt>
                <c:pt idx="1">
                  <c:v>171.002518898585</c:v>
                </c:pt>
                <c:pt idx="2">
                  <c:v>171.060812798278</c:v>
                </c:pt>
                <c:pt idx="3">
                  <c:v>171.157971410444</c:v>
                </c:pt>
                <c:pt idx="4">
                  <c:v>171.294028982304</c:v>
                </c:pt>
                <c:pt idx="5">
                  <c:v>171.469043913944</c:v>
                </c:pt>
                <c:pt idx="6">
                  <c:v>171.683025535124</c:v>
                </c:pt>
                <c:pt idx="7">
                  <c:v>171.936048397413</c:v>
                </c:pt>
                <c:pt idx="8">
                  <c:v>172.228211956237</c:v>
                </c:pt>
                <c:pt idx="9">
                  <c:v>172.559533759107</c:v>
                </c:pt>
                <c:pt idx="10">
                  <c:v>172.930154907071</c:v>
                </c:pt>
                <c:pt idx="11">
                  <c:v>173.340177159587</c:v>
                </c:pt>
                <c:pt idx="12">
                  <c:v>173.789663636383</c:v>
                </c:pt>
                <c:pt idx="13">
                  <c:v>174.278816468474</c:v>
                </c:pt>
                <c:pt idx="14">
                  <c:v>174.80769414677</c:v>
                </c:pt>
                <c:pt idx="15">
                  <c:v>175.376532513512</c:v>
                </c:pt>
                <c:pt idx="16">
                  <c:v>175.985402772611</c:v>
                </c:pt>
                <c:pt idx="17">
                  <c:v>176.634549329576</c:v>
                </c:pt>
                <c:pt idx="18">
                  <c:v>177.324116469931</c:v>
                </c:pt>
                <c:pt idx="19">
                  <c:v>178.054342869503</c:v>
                </c:pt>
                <c:pt idx="20">
                  <c:v>178.825391283207</c:v>
                </c:pt>
                <c:pt idx="21">
                  <c:v>179.637537190782</c:v>
                </c:pt>
                <c:pt idx="22">
                  <c:v>180.490986065522</c:v>
                </c:pt>
                <c:pt idx="23">
                  <c:v>181.385999373798</c:v>
                </c:pt>
                <c:pt idx="24">
                  <c:v>182.322850389613</c:v>
                </c:pt>
                <c:pt idx="25">
                  <c:v>183.301813386834</c:v>
                </c:pt>
                <c:pt idx="26">
                  <c:v>184.323168197993</c:v>
                </c:pt>
                <c:pt idx="27">
                  <c:v>185.387221460483</c:v>
                </c:pt>
                <c:pt idx="28">
                  <c:v>186.49429598983</c:v>
                </c:pt>
                <c:pt idx="29">
                  <c:v>187.6447126611409</c:v>
                </c:pt>
                <c:pt idx="30">
                  <c:v>188.838809357229</c:v>
                </c:pt>
                <c:pt idx="31">
                  <c:v>190.076929662602</c:v>
                </c:pt>
                <c:pt idx="32">
                  <c:v>191.359387474544</c:v>
                </c:pt>
                <c:pt idx="33">
                  <c:v>192.686323646469</c:v>
                </c:pt>
                <c:pt idx="34">
                  <c:v>194.056931831374</c:v>
                </c:pt>
                <c:pt idx="35">
                  <c:v>195.465643803549</c:v>
                </c:pt>
                <c:pt idx="36">
                  <c:v>823.156044602756</c:v>
                </c:pt>
                <c:pt idx="37">
                  <c:v>839.190627966141</c:v>
                </c:pt>
                <c:pt idx="38">
                  <c:v>859.4174973157528</c:v>
                </c:pt>
                <c:pt idx="39">
                  <c:v>883.2946495806631</c:v>
                </c:pt>
                <c:pt idx="40">
                  <c:v>910.3006604513939</c:v>
                </c:pt>
                <c:pt idx="41">
                  <c:v>939.5226995824688</c:v>
                </c:pt>
                <c:pt idx="42">
                  <c:v>970.1807260927139</c:v>
                </c:pt>
                <c:pt idx="43">
                  <c:v>1001.5281450202</c:v>
                </c:pt>
                <c:pt idx="44">
                  <c:v>1032.63479353107</c:v>
                </c:pt>
                <c:pt idx="45">
                  <c:v>1062.42854229184</c:v>
                </c:pt>
                <c:pt idx="46">
                  <c:v>1089.75812695013</c:v>
                </c:pt>
                <c:pt idx="47">
                  <c:v>1113.23241653415</c:v>
                </c:pt>
                <c:pt idx="48">
                  <c:v>1131.07651679257</c:v>
                </c:pt>
                <c:pt idx="49">
                  <c:v>1141.14273559345</c:v>
                </c:pt>
              </c:numCache>
            </c:numRef>
          </c:yVal>
          <c:smooth val="1"/>
        </c:ser>
        <c:ser>
          <c:idx val="9"/>
          <c:order val="9"/>
          <c:tx>
            <c:v>t = 20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Sheet2!$K$2:$K$51</c:f>
              <c:numCache>
                <c:formatCode>General</c:formatCode>
                <c:ptCount val="50"/>
                <c:pt idx="0">
                  <c:v>199.908556625838</c:v>
                </c:pt>
                <c:pt idx="1">
                  <c:v>199.929265192194</c:v>
                </c:pt>
                <c:pt idx="2">
                  <c:v>199.991417769141</c:v>
                </c:pt>
                <c:pt idx="3">
                  <c:v>200.095007718437</c:v>
                </c:pt>
                <c:pt idx="4">
                  <c:v>200.2400636657119</c:v>
                </c:pt>
                <c:pt idx="5">
                  <c:v>200.426634790733</c:v>
                </c:pt>
                <c:pt idx="6">
                  <c:v>200.65472951869</c:v>
                </c:pt>
                <c:pt idx="7">
                  <c:v>200.924410526309</c:v>
                </c:pt>
                <c:pt idx="8">
                  <c:v>201.23576121339</c:v>
                </c:pt>
                <c:pt idx="9">
                  <c:v>201.588797148334</c:v>
                </c:pt>
                <c:pt idx="10">
                  <c:v>201.983636449769</c:v>
                </c:pt>
                <c:pt idx="11">
                  <c:v>202.420362331947</c:v>
                </c:pt>
                <c:pt idx="12">
                  <c:v>202.899027784837</c:v>
                </c:pt>
                <c:pt idx="13">
                  <c:v>203.4198015649679</c:v>
                </c:pt>
                <c:pt idx="14">
                  <c:v>203.98273165854</c:v>
                </c:pt>
                <c:pt idx="15">
                  <c:v>204.588010405888</c:v>
                </c:pt>
                <c:pt idx="16">
                  <c:v>205.235696616173</c:v>
                </c:pt>
                <c:pt idx="17">
                  <c:v>205.925988901048</c:v>
                </c:pt>
                <c:pt idx="18">
                  <c:v>206.659004551666</c:v>
                </c:pt>
                <c:pt idx="19">
                  <c:v>207.434936929507</c:v>
                </c:pt>
                <c:pt idx="20">
                  <c:v>208.253914741786</c:v>
                </c:pt>
                <c:pt idx="21">
                  <c:v>209.11616050339</c:v>
                </c:pt>
                <c:pt idx="22">
                  <c:v>210.02183727643</c:v>
                </c:pt>
                <c:pt idx="23">
                  <c:v>210.971153141018</c:v>
                </c:pt>
                <c:pt idx="24">
                  <c:v>211.964324649354</c:v>
                </c:pt>
                <c:pt idx="25">
                  <c:v>213.001567470384</c:v>
                </c:pt>
                <c:pt idx="26">
                  <c:v>214.083102918662</c:v>
                </c:pt>
                <c:pt idx="27">
                  <c:v>215.20917049897</c:v>
                </c:pt>
                <c:pt idx="28">
                  <c:v>216.380025123283</c:v>
                </c:pt>
                <c:pt idx="29">
                  <c:v>217.595916331598</c:v>
                </c:pt>
                <c:pt idx="30">
                  <c:v>218.857107154912</c:v>
                </c:pt>
                <c:pt idx="31">
                  <c:v>220.1638611910389</c:v>
                </c:pt>
                <c:pt idx="32">
                  <c:v>221.51639969115</c:v>
                </c:pt>
                <c:pt idx="33">
                  <c:v>222.914735839541</c:v>
                </c:pt>
                <c:pt idx="34">
                  <c:v>224.357810617695</c:v>
                </c:pt>
                <c:pt idx="35">
                  <c:v>225.839520112311</c:v>
                </c:pt>
                <c:pt idx="36">
                  <c:v>884.2864647339048</c:v>
                </c:pt>
                <c:pt idx="37">
                  <c:v>900.279490423026</c:v>
                </c:pt>
                <c:pt idx="38">
                  <c:v>919.441017427635</c:v>
                </c:pt>
                <c:pt idx="39">
                  <c:v>941.399089892097</c:v>
                </c:pt>
                <c:pt idx="40">
                  <c:v>965.761536645631</c:v>
                </c:pt>
                <c:pt idx="41">
                  <c:v>992.0550968752059</c:v>
                </c:pt>
                <c:pt idx="42">
                  <c:v>1019.69105209468</c:v>
                </c:pt>
                <c:pt idx="43">
                  <c:v>1047.88553794753</c:v>
                </c:pt>
                <c:pt idx="44">
                  <c:v>1075.8363729276</c:v>
                </c:pt>
                <c:pt idx="45">
                  <c:v>1102.63840109682</c:v>
                </c:pt>
                <c:pt idx="46">
                  <c:v>1127.17388660531</c:v>
                </c:pt>
                <c:pt idx="47">
                  <c:v>1148.1558259451</c:v>
                </c:pt>
                <c:pt idx="48">
                  <c:v>1164.00044843189</c:v>
                </c:pt>
                <c:pt idx="49">
                  <c:v>1172.66233139918</c:v>
                </c:pt>
              </c:numCache>
            </c:numRef>
          </c:yVal>
          <c:smooth val="1"/>
        </c:ser>
        <c:ser>
          <c:idx val="10"/>
          <c:order val="10"/>
          <c:tx>
            <c:v>t = 22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Sheet2!$L$2:$L$51</c:f>
              <c:numCache>
                <c:formatCode>General</c:formatCode>
                <c:ptCount val="50"/>
                <c:pt idx="0">
                  <c:v>229.671706378234</c:v>
                </c:pt>
                <c:pt idx="1">
                  <c:v>229.69328716468</c:v>
                </c:pt>
                <c:pt idx="2">
                  <c:v>229.758049416795</c:v>
                </c:pt>
                <c:pt idx="3">
                  <c:v>229.865988519034</c:v>
                </c:pt>
                <c:pt idx="4">
                  <c:v>230.017124875739</c:v>
                </c:pt>
                <c:pt idx="5">
                  <c:v>230.211494540069</c:v>
                </c:pt>
                <c:pt idx="6">
                  <c:v>230.449104384685</c:v>
                </c:pt>
                <c:pt idx="7">
                  <c:v>230.729999743448</c:v>
                </c:pt>
                <c:pt idx="8">
                  <c:v>231.054241475113</c:v>
                </c:pt>
                <c:pt idx="9">
                  <c:v>231.421842040465</c:v>
                </c:pt>
                <c:pt idx="10">
                  <c:v>231.832887244162</c:v>
                </c:pt>
                <c:pt idx="11">
                  <c:v>232.287435680687</c:v>
                </c:pt>
                <c:pt idx="12">
                  <c:v>232.785526437435</c:v>
                </c:pt>
                <c:pt idx="13">
                  <c:v>233.327283554121</c:v>
                </c:pt>
                <c:pt idx="14">
                  <c:v>233.91274123517</c:v>
                </c:pt>
                <c:pt idx="15">
                  <c:v>234.542035646626</c:v>
                </c:pt>
                <c:pt idx="16">
                  <c:v>235.215209667137</c:v>
                </c:pt>
                <c:pt idx="17">
                  <c:v>235.932403660688</c:v>
                </c:pt>
                <c:pt idx="18">
                  <c:v>236.693700960423</c:v>
                </c:pt>
                <c:pt idx="19">
                  <c:v>237.499238045001</c:v>
                </c:pt>
                <c:pt idx="20">
                  <c:v>238.34910103015</c:v>
                </c:pt>
                <c:pt idx="21">
                  <c:v>239.243445989753</c:v>
                </c:pt>
                <c:pt idx="22">
                  <c:v>240.182382520172</c:v>
                </c:pt>
                <c:pt idx="23">
                  <c:v>241.166050915216</c:v>
                </c:pt>
                <c:pt idx="24">
                  <c:v>242.1945946895579</c:v>
                </c:pt>
                <c:pt idx="25">
                  <c:v>243.268152641479</c:v>
                </c:pt>
                <c:pt idx="26">
                  <c:v>244.386867700922</c:v>
                </c:pt>
                <c:pt idx="27">
                  <c:v>245.55088717182</c:v>
                </c:pt>
                <c:pt idx="28">
                  <c:v>246.7603695981479</c:v>
                </c:pt>
                <c:pt idx="29">
                  <c:v>248.015459663114</c:v>
                </c:pt>
                <c:pt idx="30">
                  <c:v>249.316306509377</c:v>
                </c:pt>
                <c:pt idx="31">
                  <c:v>250.663050144013</c:v>
                </c:pt>
                <c:pt idx="32">
                  <c:v>252.055781458827</c:v>
                </c:pt>
                <c:pt idx="33">
                  <c:v>253.494402088327</c:v>
                </c:pt>
                <c:pt idx="34">
                  <c:v>254.977919410798</c:v>
                </c:pt>
                <c:pt idx="35">
                  <c:v>256.501411549036</c:v>
                </c:pt>
                <c:pt idx="36">
                  <c:v>936.120593294737</c:v>
                </c:pt>
                <c:pt idx="37">
                  <c:v>952.030102141879</c:v>
                </c:pt>
                <c:pt idx="38">
                  <c:v>970.568540466114</c:v>
                </c:pt>
                <c:pt idx="39">
                  <c:v>991.4811558979537</c:v>
                </c:pt>
                <c:pt idx="40">
                  <c:v>1014.41524528795</c:v>
                </c:pt>
                <c:pt idx="41">
                  <c:v>1038.84915139897</c:v>
                </c:pt>
                <c:pt idx="42">
                  <c:v>1064.21990524458</c:v>
                </c:pt>
                <c:pt idx="43">
                  <c:v>1089.8932975186</c:v>
                </c:pt>
                <c:pt idx="44">
                  <c:v>1115.1297737056</c:v>
                </c:pt>
                <c:pt idx="45">
                  <c:v>1139.02539624107</c:v>
                </c:pt>
                <c:pt idx="46">
                  <c:v>1160.61581836275</c:v>
                </c:pt>
                <c:pt idx="47">
                  <c:v>1178.75518079302</c:v>
                </c:pt>
                <c:pt idx="48">
                  <c:v>1192.01138618043</c:v>
                </c:pt>
                <c:pt idx="49">
                  <c:v>1198.61105346249</c:v>
                </c:pt>
              </c:numCache>
            </c:numRef>
          </c:yVal>
          <c:smooth val="1"/>
        </c:ser>
        <c:ser>
          <c:idx val="11"/>
          <c:order val="11"/>
          <c:tx>
            <c:v>t = 24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Sheet2!$M$2:$M$51</c:f>
              <c:numCache>
                <c:formatCode>General</c:formatCode>
                <c:ptCount val="50"/>
                <c:pt idx="0">
                  <c:v>259.6336334122029</c:v>
                </c:pt>
                <c:pt idx="1">
                  <c:v>259.6556271254621</c:v>
                </c:pt>
                <c:pt idx="2">
                  <c:v>259.721622415331</c:v>
                </c:pt>
                <c:pt idx="3">
                  <c:v>259.8316163049029</c:v>
                </c:pt>
                <c:pt idx="4">
                  <c:v>259.9856224474139</c:v>
                </c:pt>
                <c:pt idx="5">
                  <c:v>260.183666291818</c:v>
                </c:pt>
                <c:pt idx="6">
                  <c:v>260.4257534860979</c:v>
                </c:pt>
                <c:pt idx="7">
                  <c:v>260.7119154811898</c:v>
                </c:pt>
                <c:pt idx="8">
                  <c:v>261.042195695318</c:v>
                </c:pt>
                <c:pt idx="9">
                  <c:v>261.416604184733</c:v>
                </c:pt>
                <c:pt idx="10">
                  <c:v>261.835202442821</c:v>
                </c:pt>
                <c:pt idx="11">
                  <c:v>262.2980312160249</c:v>
                </c:pt>
                <c:pt idx="12">
                  <c:v>262.8051197510889</c:v>
                </c:pt>
                <c:pt idx="13">
                  <c:v>263.35656160477</c:v>
                </c:pt>
                <c:pt idx="14">
                  <c:v>263.95238185528</c:v>
                </c:pt>
                <c:pt idx="15">
                  <c:v>264.592681490495</c:v>
                </c:pt>
                <c:pt idx="16">
                  <c:v>265.2774939953501</c:v>
                </c:pt>
                <c:pt idx="17">
                  <c:v>266.006926814577</c:v>
                </c:pt>
                <c:pt idx="18">
                  <c:v>266.7810457004979</c:v>
                </c:pt>
                <c:pt idx="19">
                  <c:v>267.599959564746</c:v>
                </c:pt>
                <c:pt idx="20">
                  <c:v>268.463735533431</c:v>
                </c:pt>
                <c:pt idx="21">
                  <c:v>269.372503230292</c:v>
                </c:pt>
                <c:pt idx="22">
                  <c:v>270.3263535945279</c:v>
                </c:pt>
                <c:pt idx="23">
                  <c:v>271.3254060465069</c:v>
                </c:pt>
                <c:pt idx="24">
                  <c:v>272.369785756986</c:v>
                </c:pt>
                <c:pt idx="25">
                  <c:v>273.459616278858</c:v>
                </c:pt>
                <c:pt idx="26">
                  <c:v>274.595029215524</c:v>
                </c:pt>
                <c:pt idx="27">
                  <c:v>275.776163112066</c:v>
                </c:pt>
                <c:pt idx="28">
                  <c:v>277.003173339366</c:v>
                </c:pt>
                <c:pt idx="29">
                  <c:v>278.276206673507</c:v>
                </c:pt>
                <c:pt idx="30">
                  <c:v>279.5954210271661</c:v>
                </c:pt>
                <c:pt idx="31">
                  <c:v>280.960972819453</c:v>
                </c:pt>
                <c:pt idx="32">
                  <c:v>282.372979564733</c:v>
                </c:pt>
                <c:pt idx="33">
                  <c:v>283.8313923485429</c:v>
                </c:pt>
                <c:pt idx="34">
                  <c:v>285.335383470814</c:v>
                </c:pt>
                <c:pt idx="35">
                  <c:v>286.8808193043</c:v>
                </c:pt>
                <c:pt idx="36">
                  <c:v>977.5576470380099</c:v>
                </c:pt>
                <c:pt idx="37">
                  <c:v>992.975968489101</c:v>
                </c:pt>
                <c:pt idx="38">
                  <c:v>1010.31935782169</c:v>
                </c:pt>
                <c:pt idx="39">
                  <c:v>1029.28882630839</c:v>
                </c:pt>
                <c:pt idx="40">
                  <c:v>1049.52588889542</c:v>
                </c:pt>
                <c:pt idx="41">
                  <c:v>1070.61064038705</c:v>
                </c:pt>
                <c:pt idx="42">
                  <c:v>1092.06459003101</c:v>
                </c:pt>
                <c:pt idx="43">
                  <c:v>1113.33548967671</c:v>
                </c:pt>
                <c:pt idx="44">
                  <c:v>1133.776148023</c:v>
                </c:pt>
                <c:pt idx="45">
                  <c:v>1152.72726905379</c:v>
                </c:pt>
                <c:pt idx="46">
                  <c:v>1169.44619764048</c:v>
                </c:pt>
                <c:pt idx="47">
                  <c:v>1183.06762020305</c:v>
                </c:pt>
                <c:pt idx="48">
                  <c:v>1192.52910618599</c:v>
                </c:pt>
                <c:pt idx="49">
                  <c:v>1196.51497407851</c:v>
                </c:pt>
              </c:numCache>
            </c:numRef>
          </c:yVal>
          <c:smooth val="1"/>
        </c:ser>
        <c:ser>
          <c:idx val="12"/>
          <c:order val="12"/>
          <c:tx>
            <c:v>t = 26</c:v>
          </c:tx>
          <c:marker>
            <c:symbol val="none"/>
          </c:marker>
          <c:xVal>
            <c:numRef>
              <c:f>Sheet2!$A$2:$A$51</c:f>
              <c:numCache>
                <c:formatCode>0.00E+00</c:formatCode>
                <c:ptCount val="50"/>
                <c:pt idx="0" formatCode="General">
                  <c:v>0.0</c:v>
                </c:pt>
                <c:pt idx="1">
                  <c:v>0.00089</c:v>
                </c:pt>
                <c:pt idx="2" formatCode="General">
                  <c:v>0.00178</c:v>
                </c:pt>
                <c:pt idx="3" formatCode="General">
                  <c:v>0.00266999999999999</c:v>
                </c:pt>
                <c:pt idx="4" formatCode="General">
                  <c:v>0.00356</c:v>
                </c:pt>
                <c:pt idx="5" formatCode="General">
                  <c:v>0.00445</c:v>
                </c:pt>
                <c:pt idx="6" formatCode="General">
                  <c:v>0.00533999999999999</c:v>
                </c:pt>
                <c:pt idx="7" formatCode="General">
                  <c:v>0.00622999999999999</c:v>
                </c:pt>
                <c:pt idx="8" formatCode="General">
                  <c:v>0.00712</c:v>
                </c:pt>
                <c:pt idx="9" formatCode="General">
                  <c:v>0.00801</c:v>
                </c:pt>
                <c:pt idx="10" formatCode="General">
                  <c:v>0.0089</c:v>
                </c:pt>
                <c:pt idx="11" formatCode="General">
                  <c:v>0.00979</c:v>
                </c:pt>
                <c:pt idx="12" formatCode="General">
                  <c:v>0.0106799999999999</c:v>
                </c:pt>
                <c:pt idx="13" formatCode="General">
                  <c:v>0.0115699999999999</c:v>
                </c:pt>
                <c:pt idx="14" formatCode="General">
                  <c:v>0.0124599999999999</c:v>
                </c:pt>
                <c:pt idx="15" formatCode="General">
                  <c:v>0.0133499999999999</c:v>
                </c:pt>
                <c:pt idx="16" formatCode="General">
                  <c:v>0.01424</c:v>
                </c:pt>
                <c:pt idx="17" formatCode="General">
                  <c:v>0.01513</c:v>
                </c:pt>
                <c:pt idx="18" formatCode="General">
                  <c:v>0.01602</c:v>
                </c:pt>
                <c:pt idx="19" formatCode="General">
                  <c:v>0.0169099999999999</c:v>
                </c:pt>
                <c:pt idx="20" formatCode="General">
                  <c:v>0.0178</c:v>
                </c:pt>
                <c:pt idx="21" formatCode="General">
                  <c:v>0.01869</c:v>
                </c:pt>
                <c:pt idx="22" formatCode="General">
                  <c:v>0.01958</c:v>
                </c:pt>
                <c:pt idx="23" formatCode="General">
                  <c:v>0.02047</c:v>
                </c:pt>
                <c:pt idx="24" formatCode="General">
                  <c:v>0.0213599999999999</c:v>
                </c:pt>
                <c:pt idx="25" formatCode="General">
                  <c:v>0.02225</c:v>
                </c:pt>
                <c:pt idx="26" formatCode="General">
                  <c:v>0.0231399999999999</c:v>
                </c:pt>
                <c:pt idx="27" formatCode="General">
                  <c:v>0.02403</c:v>
                </c:pt>
                <c:pt idx="28" formatCode="General">
                  <c:v>0.0249199999999999</c:v>
                </c:pt>
                <c:pt idx="29" formatCode="General">
                  <c:v>0.02581</c:v>
                </c:pt>
                <c:pt idx="30" formatCode="General">
                  <c:v>0.0266999999999999</c:v>
                </c:pt>
                <c:pt idx="31" formatCode="General">
                  <c:v>0.02759</c:v>
                </c:pt>
                <c:pt idx="32" formatCode="General">
                  <c:v>0.02848</c:v>
                </c:pt>
                <c:pt idx="33" formatCode="General">
                  <c:v>0.0293699999999999</c:v>
                </c:pt>
                <c:pt idx="34" formatCode="General">
                  <c:v>0.03026</c:v>
                </c:pt>
                <c:pt idx="35" formatCode="General">
                  <c:v>0.0311499999999999</c:v>
                </c:pt>
                <c:pt idx="36" formatCode="General">
                  <c:v>0.03204</c:v>
                </c:pt>
                <c:pt idx="37" formatCode="General">
                  <c:v>0.03293</c:v>
                </c:pt>
                <c:pt idx="38" formatCode="General">
                  <c:v>0.0338199999999999</c:v>
                </c:pt>
                <c:pt idx="39" formatCode="General">
                  <c:v>0.03471</c:v>
                </c:pt>
                <c:pt idx="40" formatCode="General">
                  <c:v>0.0356</c:v>
                </c:pt>
                <c:pt idx="41" formatCode="General">
                  <c:v>0.0364899999999999</c:v>
                </c:pt>
                <c:pt idx="42" formatCode="General">
                  <c:v>0.03738</c:v>
                </c:pt>
                <c:pt idx="43" formatCode="General">
                  <c:v>0.03827</c:v>
                </c:pt>
                <c:pt idx="44" formatCode="General">
                  <c:v>0.03916</c:v>
                </c:pt>
                <c:pt idx="45" formatCode="General">
                  <c:v>0.0400499999999999</c:v>
                </c:pt>
                <c:pt idx="46" formatCode="General">
                  <c:v>0.04094</c:v>
                </c:pt>
                <c:pt idx="47" formatCode="General">
                  <c:v>0.04183</c:v>
                </c:pt>
                <c:pt idx="48" formatCode="General">
                  <c:v>0.0427199999999999</c:v>
                </c:pt>
                <c:pt idx="49" formatCode="General">
                  <c:v>0.0436099999999999</c:v>
                </c:pt>
              </c:numCache>
            </c:numRef>
          </c:xVal>
          <c:yVal>
            <c:numRef>
              <c:f>Sheet2!$N$2:$N$51</c:f>
              <c:numCache>
                <c:formatCode>General</c:formatCode>
                <c:ptCount val="50"/>
                <c:pt idx="0">
                  <c:v>289.384316532417</c:v>
                </c:pt>
                <c:pt idx="1">
                  <c:v>289.406523101996</c:v>
                </c:pt>
                <c:pt idx="2">
                  <c:v>289.4731539383619</c:v>
                </c:pt>
                <c:pt idx="3">
                  <c:v>289.584207168009</c:v>
                </c:pt>
                <c:pt idx="4">
                  <c:v>289.739692971446</c:v>
                </c:pt>
                <c:pt idx="5">
                  <c:v>289.9396311881479</c:v>
                </c:pt>
                <c:pt idx="6">
                  <c:v>290.184026931961</c:v>
                </c:pt>
                <c:pt idx="7">
                  <c:v>290.472904479136</c:v>
                </c:pt>
                <c:pt idx="8">
                  <c:v>290.806297831639</c:v>
                </c:pt>
                <c:pt idx="9">
                  <c:v>291.184215901962</c:v>
                </c:pt>
                <c:pt idx="10">
                  <c:v>291.6067069959</c:v>
                </c:pt>
                <c:pt idx="11">
                  <c:v>292.073801396651</c:v>
                </c:pt>
                <c:pt idx="12">
                  <c:v>292.585522773068</c:v>
                </c:pt>
                <c:pt idx="13">
                  <c:v>293.141946620717</c:v>
                </c:pt>
                <c:pt idx="14">
                  <c:v>293.743092392874</c:v>
                </c:pt>
                <c:pt idx="15">
                  <c:v>294.389038173781</c:v>
                </c:pt>
                <c:pt idx="16">
                  <c:v>295.079811094948</c:v>
                </c:pt>
                <c:pt idx="17">
                  <c:v>295.8154952041361</c:v>
                </c:pt>
                <c:pt idx="18">
                  <c:v>296.5961427268799</c:v>
                </c:pt>
                <c:pt idx="19">
                  <c:v>297.4218400668699</c:v>
                </c:pt>
                <c:pt idx="20">
                  <c:v>298.292637427931</c:v>
                </c:pt>
                <c:pt idx="21">
                  <c:v>299.208638591242</c:v>
                </c:pt>
                <c:pt idx="22">
                  <c:v>300.169913760276</c:v>
                </c:pt>
                <c:pt idx="23">
                  <c:v>301.176556342667</c:v>
                </c:pt>
                <c:pt idx="24">
                  <c:v>302.228663806321</c:v>
                </c:pt>
                <c:pt idx="25">
                  <c:v>303.3263309088649</c:v>
                </c:pt>
                <c:pt idx="26">
                  <c:v>304.469660387602</c:v>
                </c:pt>
                <c:pt idx="27">
                  <c:v>305.6587572112819</c:v>
                </c:pt>
                <c:pt idx="28">
                  <c:v>306.8937424244631</c:v>
                </c:pt>
                <c:pt idx="29">
                  <c:v>308.1747259640799</c:v>
                </c:pt>
                <c:pt idx="30">
                  <c:v>309.501826157314</c:v>
                </c:pt>
                <c:pt idx="31">
                  <c:v>310.875155534108</c:v>
                </c:pt>
                <c:pt idx="32">
                  <c:v>312.294778157147</c:v>
                </c:pt>
                <c:pt idx="33">
                  <c:v>313.7605699376999</c:v>
                </c:pt>
                <c:pt idx="34">
                  <c:v>315.271567364391</c:v>
                </c:pt>
                <c:pt idx="35">
                  <c:v>316.8234151836321</c:v>
                </c:pt>
                <c:pt idx="36">
                  <c:v>1009.27075670528</c:v>
                </c:pt>
                <c:pt idx="37">
                  <c:v>1024.13248288008</c:v>
                </c:pt>
                <c:pt idx="38">
                  <c:v>1040.331754275</c:v>
                </c:pt>
                <c:pt idx="39">
                  <c:v>1057.64284294958</c:v>
                </c:pt>
                <c:pt idx="40">
                  <c:v>1075.78706439763</c:v>
                </c:pt>
                <c:pt idx="41">
                  <c:v>1094.43805931897</c:v>
                </c:pt>
                <c:pt idx="42">
                  <c:v>1113.2104233607</c:v>
                </c:pt>
                <c:pt idx="43">
                  <c:v>1131.64668347756</c:v>
                </c:pt>
                <c:pt idx="44">
                  <c:v>1149.28357179032</c:v>
                </c:pt>
                <c:pt idx="45">
                  <c:v>1165.59338451303</c:v>
                </c:pt>
                <c:pt idx="46">
                  <c:v>1179.95433373825</c:v>
                </c:pt>
                <c:pt idx="47">
                  <c:v>1191.61046600176</c:v>
                </c:pt>
                <c:pt idx="48">
                  <c:v>1199.59099484948</c:v>
                </c:pt>
                <c:pt idx="49">
                  <c:v>1202.64503679683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490200"/>
        <c:axId val="2110493304"/>
      </c:scatterChart>
      <c:valAx>
        <c:axId val="2110490200"/>
        <c:scaling>
          <c:orientation val="minMax"/>
          <c:max val="0.045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crossAx val="2110493304"/>
        <c:crosses val="autoZero"/>
        <c:crossBetween val="midCat"/>
      </c:valAx>
      <c:valAx>
        <c:axId val="2110493304"/>
        <c:scaling>
          <c:orientation val="minMax"/>
          <c:max val="1200.0"/>
          <c:min val="0.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Temperature</a:t>
                </a:r>
              </a:p>
              <a:p>
                <a:pPr>
                  <a:defRPr/>
                </a:pPr>
                <a:r>
                  <a:rPr lang="en-US"/>
                  <a:t>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0490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9954733497648"/>
          <c:y val="0.0490692301153707"/>
          <c:w val="0.0893723326135479"/>
          <c:h val="0.92417258459612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Normal Pressure on the die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Sheet1!$A$1:$A$109</c:f>
              <c:numCache>
                <c:formatCode>General</c:formatCode>
                <c:ptCount val="109"/>
                <c:pt idx="0">
                  <c:v>0.0</c:v>
                </c:pt>
                <c:pt idx="1">
                  <c:v>10.725202</c:v>
                </c:pt>
                <c:pt idx="2">
                  <c:v>11.559546</c:v>
                </c:pt>
                <c:pt idx="3">
                  <c:v>12.393889</c:v>
                </c:pt>
                <c:pt idx="4">
                  <c:v>13.228233</c:v>
                </c:pt>
                <c:pt idx="5">
                  <c:v>14.06257700000001</c:v>
                </c:pt>
                <c:pt idx="6">
                  <c:v>14.896921</c:v>
                </c:pt>
                <c:pt idx="7">
                  <c:v>15.73126499999999</c:v>
                </c:pt>
                <c:pt idx="8">
                  <c:v>16.56560899999999</c:v>
                </c:pt>
                <c:pt idx="9">
                  <c:v>17.399953</c:v>
                </c:pt>
                <c:pt idx="10">
                  <c:v>18.23429699999999</c:v>
                </c:pt>
                <c:pt idx="11">
                  <c:v>19.068641</c:v>
                </c:pt>
                <c:pt idx="12">
                  <c:v>19.902985</c:v>
                </c:pt>
                <c:pt idx="13">
                  <c:v>20.737329</c:v>
                </c:pt>
                <c:pt idx="14">
                  <c:v>21.57167200000001</c:v>
                </c:pt>
                <c:pt idx="15">
                  <c:v>22.40601599999999</c:v>
                </c:pt>
                <c:pt idx="16">
                  <c:v>23.24035999999999</c:v>
                </c:pt>
                <c:pt idx="17">
                  <c:v>24.07470399999999</c:v>
                </c:pt>
                <c:pt idx="18">
                  <c:v>24.90904799999999</c:v>
                </c:pt>
                <c:pt idx="19">
                  <c:v>25.743392</c:v>
                </c:pt>
                <c:pt idx="20">
                  <c:v>26.577736</c:v>
                </c:pt>
                <c:pt idx="21">
                  <c:v>27.41208</c:v>
                </c:pt>
                <c:pt idx="22">
                  <c:v>28.246424</c:v>
                </c:pt>
                <c:pt idx="23">
                  <c:v>29.08076800000001</c:v>
                </c:pt>
                <c:pt idx="24">
                  <c:v>29.91511199999999</c:v>
                </c:pt>
                <c:pt idx="25">
                  <c:v>30.74945499999999</c:v>
                </c:pt>
                <c:pt idx="26">
                  <c:v>31.583799</c:v>
                </c:pt>
                <c:pt idx="27">
                  <c:v>32.418143</c:v>
                </c:pt>
                <c:pt idx="28">
                  <c:v>33.252487</c:v>
                </c:pt>
                <c:pt idx="29">
                  <c:v>34.086831</c:v>
                </c:pt>
                <c:pt idx="30">
                  <c:v>34.92117500000001</c:v>
                </c:pt>
                <c:pt idx="31">
                  <c:v>35.75551900000001</c:v>
                </c:pt>
                <c:pt idx="32">
                  <c:v>36.589863</c:v>
                </c:pt>
                <c:pt idx="33">
                  <c:v>37.424207</c:v>
                </c:pt>
                <c:pt idx="34">
                  <c:v>38.25855100000001</c:v>
                </c:pt>
                <c:pt idx="35">
                  <c:v>39.092895</c:v>
                </c:pt>
                <c:pt idx="36">
                  <c:v>39.927238</c:v>
                </c:pt>
                <c:pt idx="37">
                  <c:v>40.761582</c:v>
                </c:pt>
                <c:pt idx="38">
                  <c:v>41.59592600000001</c:v>
                </c:pt>
                <c:pt idx="39">
                  <c:v>42.43027</c:v>
                </c:pt>
                <c:pt idx="40">
                  <c:v>43.264614</c:v>
                </c:pt>
                <c:pt idx="41">
                  <c:v>44.098958</c:v>
                </c:pt>
                <c:pt idx="42">
                  <c:v>44.933302</c:v>
                </c:pt>
                <c:pt idx="43">
                  <c:v>45.76764600000001</c:v>
                </c:pt>
                <c:pt idx="44">
                  <c:v>46.60199</c:v>
                </c:pt>
                <c:pt idx="45">
                  <c:v>47.436334</c:v>
                </c:pt>
                <c:pt idx="46">
                  <c:v>48.270678</c:v>
                </c:pt>
                <c:pt idx="47">
                  <c:v>49.105021</c:v>
                </c:pt>
                <c:pt idx="48">
                  <c:v>49.939365</c:v>
                </c:pt>
                <c:pt idx="49">
                  <c:v>50.77370900000001</c:v>
                </c:pt>
                <c:pt idx="50">
                  <c:v>51.60805300000001</c:v>
                </c:pt>
                <c:pt idx="51">
                  <c:v>52.442397</c:v>
                </c:pt>
                <c:pt idx="52">
                  <c:v>53.276741</c:v>
                </c:pt>
                <c:pt idx="53">
                  <c:v>54.111085</c:v>
                </c:pt>
                <c:pt idx="54">
                  <c:v>54.945429</c:v>
                </c:pt>
                <c:pt idx="55">
                  <c:v>55.77977300000001</c:v>
                </c:pt>
                <c:pt idx="56">
                  <c:v>56.614117</c:v>
                </c:pt>
                <c:pt idx="57">
                  <c:v>57.448461</c:v>
                </c:pt>
                <c:pt idx="58">
                  <c:v>58.28280400000001</c:v>
                </c:pt>
                <c:pt idx="59">
                  <c:v>59.117148</c:v>
                </c:pt>
                <c:pt idx="60">
                  <c:v>59.95149199999999</c:v>
                </c:pt>
                <c:pt idx="61">
                  <c:v>60.785836</c:v>
                </c:pt>
                <c:pt idx="62">
                  <c:v>61.62018000000001</c:v>
                </c:pt>
                <c:pt idx="63">
                  <c:v>62.454524</c:v>
                </c:pt>
                <c:pt idx="64">
                  <c:v>63.288868</c:v>
                </c:pt>
                <c:pt idx="65">
                  <c:v>64.12321199999998</c:v>
                </c:pt>
                <c:pt idx="66">
                  <c:v>64.957556</c:v>
                </c:pt>
                <c:pt idx="67">
                  <c:v>65.7919</c:v>
                </c:pt>
                <c:pt idx="68">
                  <c:v>66.626244</c:v>
                </c:pt>
                <c:pt idx="69">
                  <c:v>67.460587</c:v>
                </c:pt>
                <c:pt idx="70">
                  <c:v>68.294931</c:v>
                </c:pt>
                <c:pt idx="71">
                  <c:v>69.12927499999999</c:v>
                </c:pt>
                <c:pt idx="72">
                  <c:v>69.963619</c:v>
                </c:pt>
                <c:pt idx="73">
                  <c:v>70.797963</c:v>
                </c:pt>
                <c:pt idx="74">
                  <c:v>71.63230699999997</c:v>
                </c:pt>
                <c:pt idx="75">
                  <c:v>72.466651</c:v>
                </c:pt>
                <c:pt idx="76">
                  <c:v>73.300995</c:v>
                </c:pt>
                <c:pt idx="77">
                  <c:v>74.13533899999999</c:v>
                </c:pt>
                <c:pt idx="78">
                  <c:v>74.969683</c:v>
                </c:pt>
                <c:pt idx="79">
                  <c:v>75.804027</c:v>
                </c:pt>
                <c:pt idx="80">
                  <c:v>76.63837099999998</c:v>
                </c:pt>
                <c:pt idx="81">
                  <c:v>77.47271399999998</c:v>
                </c:pt>
                <c:pt idx="82">
                  <c:v>78.307058</c:v>
                </c:pt>
                <c:pt idx="83">
                  <c:v>79.141402</c:v>
                </c:pt>
                <c:pt idx="84">
                  <c:v>79.97574599999999</c:v>
                </c:pt>
                <c:pt idx="85">
                  <c:v>80.81009</c:v>
                </c:pt>
                <c:pt idx="86">
                  <c:v>81.644434</c:v>
                </c:pt>
                <c:pt idx="87">
                  <c:v>82.47877799999998</c:v>
                </c:pt>
                <c:pt idx="88">
                  <c:v>83.313122</c:v>
                </c:pt>
                <c:pt idx="89">
                  <c:v>84.147466</c:v>
                </c:pt>
                <c:pt idx="90">
                  <c:v>84.98181</c:v>
                </c:pt>
                <c:pt idx="91">
                  <c:v>85.816154</c:v>
                </c:pt>
                <c:pt idx="92">
                  <c:v>86.65049699999999</c:v>
                </c:pt>
                <c:pt idx="93">
                  <c:v>87.484841</c:v>
                </c:pt>
                <c:pt idx="94">
                  <c:v>88.319185</c:v>
                </c:pt>
                <c:pt idx="95">
                  <c:v>89.153529</c:v>
                </c:pt>
                <c:pt idx="96">
                  <c:v>89.98787300000002</c:v>
                </c:pt>
                <c:pt idx="97">
                  <c:v>90.82221699999998</c:v>
                </c:pt>
                <c:pt idx="98">
                  <c:v>91.65656099999998</c:v>
                </c:pt>
                <c:pt idx="99">
                  <c:v>92.490905</c:v>
                </c:pt>
                <c:pt idx="100">
                  <c:v>93.32524899999999</c:v>
                </c:pt>
                <c:pt idx="101">
                  <c:v>94.159593</c:v>
                </c:pt>
                <c:pt idx="102">
                  <c:v>94.993937</c:v>
                </c:pt>
                <c:pt idx="103">
                  <c:v>95.82827999999999</c:v>
                </c:pt>
                <c:pt idx="104">
                  <c:v>96.662624</c:v>
                </c:pt>
                <c:pt idx="105">
                  <c:v>97.496968</c:v>
                </c:pt>
                <c:pt idx="106">
                  <c:v>98.33131199999998</c:v>
                </c:pt>
                <c:pt idx="107">
                  <c:v>99.165656</c:v>
                </c:pt>
                <c:pt idx="108">
                  <c:v>100.0</c:v>
                </c:pt>
              </c:numCache>
            </c:numRef>
          </c:xVal>
          <c:yVal>
            <c:numRef>
              <c:f>Sheet1!$B$1:$B$109</c:f>
              <c:numCache>
                <c:formatCode>General</c:formatCode>
                <c:ptCount val="109"/>
                <c:pt idx="0">
                  <c:v>465.48</c:v>
                </c:pt>
                <c:pt idx="1">
                  <c:v>465.4814269999999</c:v>
                </c:pt>
                <c:pt idx="2">
                  <c:v>465.8372749999999</c:v>
                </c:pt>
                <c:pt idx="3">
                  <c:v>465.9883209999999</c:v>
                </c:pt>
                <c:pt idx="4">
                  <c:v>466.1119069999999</c:v>
                </c:pt>
                <c:pt idx="5">
                  <c:v>466.4116399999999</c:v>
                </c:pt>
                <c:pt idx="6">
                  <c:v>466.4790039999999</c:v>
                </c:pt>
                <c:pt idx="7">
                  <c:v>466.348402</c:v>
                </c:pt>
                <c:pt idx="8">
                  <c:v>466.155858</c:v>
                </c:pt>
                <c:pt idx="9">
                  <c:v>466.098563</c:v>
                </c:pt>
                <c:pt idx="10">
                  <c:v>466.205601</c:v>
                </c:pt>
                <c:pt idx="11">
                  <c:v>465.946522</c:v>
                </c:pt>
                <c:pt idx="12">
                  <c:v>465.440581</c:v>
                </c:pt>
                <c:pt idx="13">
                  <c:v>464.973563</c:v>
                </c:pt>
                <c:pt idx="14">
                  <c:v>464.294981</c:v>
                </c:pt>
                <c:pt idx="15">
                  <c:v>463.940095</c:v>
                </c:pt>
                <c:pt idx="16">
                  <c:v>463.687231</c:v>
                </c:pt>
                <c:pt idx="17">
                  <c:v>462.821069</c:v>
                </c:pt>
                <c:pt idx="18">
                  <c:v>462.278684</c:v>
                </c:pt>
                <c:pt idx="19">
                  <c:v>461.3287839999999</c:v>
                </c:pt>
                <c:pt idx="20">
                  <c:v>460.0962929999999</c:v>
                </c:pt>
                <c:pt idx="21">
                  <c:v>459.407664</c:v>
                </c:pt>
                <c:pt idx="22">
                  <c:v>458.0505299999999</c:v>
                </c:pt>
                <c:pt idx="23">
                  <c:v>457.119892</c:v>
                </c:pt>
                <c:pt idx="24">
                  <c:v>456.552456</c:v>
                </c:pt>
                <c:pt idx="25">
                  <c:v>454.8895739999999</c:v>
                </c:pt>
                <c:pt idx="26">
                  <c:v>454.046182</c:v>
                </c:pt>
                <c:pt idx="27">
                  <c:v>452.6939389999999</c:v>
                </c:pt>
                <c:pt idx="28">
                  <c:v>450.811753</c:v>
                </c:pt>
                <c:pt idx="29">
                  <c:v>450.960245</c:v>
                </c:pt>
                <c:pt idx="30">
                  <c:v>453.2286419999999</c:v>
                </c:pt>
                <c:pt idx="31">
                  <c:v>464.7925729999999</c:v>
                </c:pt>
                <c:pt idx="32">
                  <c:v>488.693423</c:v>
                </c:pt>
                <c:pt idx="33">
                  <c:v>522.4123159999999</c:v>
                </c:pt>
                <c:pt idx="34">
                  <c:v>547.605295</c:v>
                </c:pt>
                <c:pt idx="35">
                  <c:v>562.784628</c:v>
                </c:pt>
                <c:pt idx="36">
                  <c:v>567.009966</c:v>
                </c:pt>
                <c:pt idx="37">
                  <c:v>565.3291999999999</c:v>
                </c:pt>
                <c:pt idx="38">
                  <c:v>561.3570389999999</c:v>
                </c:pt>
                <c:pt idx="39">
                  <c:v>556.807878</c:v>
                </c:pt>
                <c:pt idx="40">
                  <c:v>552.828724</c:v>
                </c:pt>
                <c:pt idx="41">
                  <c:v>548.1282279999999</c:v>
                </c:pt>
                <c:pt idx="42">
                  <c:v>543.4277049999998</c:v>
                </c:pt>
                <c:pt idx="43">
                  <c:v>537.8241549999999</c:v>
                </c:pt>
                <c:pt idx="44">
                  <c:v>530.446877</c:v>
                </c:pt>
                <c:pt idx="45">
                  <c:v>522.6170639999999</c:v>
                </c:pt>
                <c:pt idx="46">
                  <c:v>512.550353</c:v>
                </c:pt>
                <c:pt idx="47">
                  <c:v>501.564097</c:v>
                </c:pt>
                <c:pt idx="48">
                  <c:v>491.228764</c:v>
                </c:pt>
                <c:pt idx="49">
                  <c:v>475.709376</c:v>
                </c:pt>
                <c:pt idx="50">
                  <c:v>461.358387</c:v>
                </c:pt>
                <c:pt idx="51">
                  <c:v>443.154173</c:v>
                </c:pt>
                <c:pt idx="52">
                  <c:v>412.4552719999999</c:v>
                </c:pt>
                <c:pt idx="53">
                  <c:v>391.963046</c:v>
                </c:pt>
                <c:pt idx="54">
                  <c:v>340.4237769999999</c:v>
                </c:pt>
                <c:pt idx="55">
                  <c:v>258.946548</c:v>
                </c:pt>
                <c:pt idx="56">
                  <c:v>154.13985</c:v>
                </c:pt>
                <c:pt idx="57">
                  <c:v>434.394292</c:v>
                </c:pt>
                <c:pt idx="58">
                  <c:v>510.167192</c:v>
                </c:pt>
                <c:pt idx="59">
                  <c:v>420.2904179999999</c:v>
                </c:pt>
                <c:pt idx="60">
                  <c:v>415.499839</c:v>
                </c:pt>
                <c:pt idx="61">
                  <c:v>445.4725329999999</c:v>
                </c:pt>
                <c:pt idx="62">
                  <c:v>462.0432369999999</c:v>
                </c:pt>
                <c:pt idx="63">
                  <c:v>471.4801399999999</c:v>
                </c:pt>
                <c:pt idx="64">
                  <c:v>499.6950519999999</c:v>
                </c:pt>
                <c:pt idx="65">
                  <c:v>512.9313129999999</c:v>
                </c:pt>
                <c:pt idx="66">
                  <c:v>526.3549889999999</c:v>
                </c:pt>
                <c:pt idx="67">
                  <c:v>538.670594</c:v>
                </c:pt>
                <c:pt idx="68">
                  <c:v>543.5275479999999</c:v>
                </c:pt>
                <c:pt idx="69">
                  <c:v>545.3529429999999</c:v>
                </c:pt>
                <c:pt idx="70">
                  <c:v>546.9671889999998</c:v>
                </c:pt>
                <c:pt idx="71">
                  <c:v>549.054738</c:v>
                </c:pt>
                <c:pt idx="72">
                  <c:v>552.371379</c:v>
                </c:pt>
                <c:pt idx="73">
                  <c:v>553.730915</c:v>
                </c:pt>
                <c:pt idx="74">
                  <c:v>557.585687</c:v>
                </c:pt>
                <c:pt idx="75">
                  <c:v>563.449488</c:v>
                </c:pt>
                <c:pt idx="76">
                  <c:v>569.901785</c:v>
                </c:pt>
                <c:pt idx="77">
                  <c:v>574.599306</c:v>
                </c:pt>
                <c:pt idx="78">
                  <c:v>567.283471</c:v>
                </c:pt>
                <c:pt idx="79">
                  <c:v>553.511373</c:v>
                </c:pt>
                <c:pt idx="80">
                  <c:v>541.4965099999998</c:v>
                </c:pt>
                <c:pt idx="81">
                  <c:v>532.285323</c:v>
                </c:pt>
                <c:pt idx="82">
                  <c:v>523.4446279999999</c:v>
                </c:pt>
                <c:pt idx="83">
                  <c:v>516.168918</c:v>
                </c:pt>
                <c:pt idx="84">
                  <c:v>511.7852429999999</c:v>
                </c:pt>
                <c:pt idx="85">
                  <c:v>504.9685189999999</c:v>
                </c:pt>
                <c:pt idx="86">
                  <c:v>500.610708</c:v>
                </c:pt>
                <c:pt idx="87">
                  <c:v>498.469675</c:v>
                </c:pt>
                <c:pt idx="88">
                  <c:v>498.2120919999999</c:v>
                </c:pt>
                <c:pt idx="89">
                  <c:v>493.709357</c:v>
                </c:pt>
                <c:pt idx="90">
                  <c:v>482.221647</c:v>
                </c:pt>
                <c:pt idx="91">
                  <c:v>464.374709</c:v>
                </c:pt>
                <c:pt idx="92">
                  <c:v>441.737226</c:v>
                </c:pt>
                <c:pt idx="93">
                  <c:v>449.806687</c:v>
                </c:pt>
                <c:pt idx="94">
                  <c:v>451.2436119999999</c:v>
                </c:pt>
                <c:pt idx="95">
                  <c:v>448.3365489999999</c:v>
                </c:pt>
                <c:pt idx="96">
                  <c:v>442.750782</c:v>
                </c:pt>
                <c:pt idx="97">
                  <c:v>434.7510669999999</c:v>
                </c:pt>
                <c:pt idx="98">
                  <c:v>425.4100359999999</c:v>
                </c:pt>
                <c:pt idx="99">
                  <c:v>414.911761</c:v>
                </c:pt>
                <c:pt idx="100">
                  <c:v>403.2350549999999</c:v>
                </c:pt>
                <c:pt idx="101">
                  <c:v>389.0667779999999</c:v>
                </c:pt>
                <c:pt idx="102">
                  <c:v>374.035229</c:v>
                </c:pt>
                <c:pt idx="103">
                  <c:v>360.4750589999999</c:v>
                </c:pt>
                <c:pt idx="104">
                  <c:v>347.849472</c:v>
                </c:pt>
                <c:pt idx="105">
                  <c:v>320.1545730000001</c:v>
                </c:pt>
                <c:pt idx="106">
                  <c:v>305.9163899999999</c:v>
                </c:pt>
                <c:pt idx="107">
                  <c:v>374.4900969999999</c:v>
                </c:pt>
                <c:pt idx="108">
                  <c:v>565.9282559999999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2363592"/>
        <c:axId val="2113669752"/>
      </c:scatterChart>
      <c:valAx>
        <c:axId val="2122363592"/>
        <c:scaling>
          <c:orientation val="minMax"/>
          <c:max val="11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Curvilinear distance (mm)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3669752"/>
        <c:crosses val="autoZero"/>
        <c:crossBetween val="midCat"/>
      </c:valAx>
      <c:valAx>
        <c:axId val="2113669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 Pressure (MPa)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22363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88393" tIns="44196" rIns="88393" bIns="4419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88393" tIns="44196" rIns="88393" bIns="4419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6137FFF-974A-4E86-BF68-4426791781FD}" type="datetimeFigureOut">
              <a:rPr lang="en-US"/>
              <a:pPr>
                <a:defRPr/>
              </a:pPr>
              <a:t>12/7/17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5138"/>
          </a:xfrm>
          <a:prstGeom prst="rect">
            <a:avLst/>
          </a:prstGeom>
        </p:spPr>
        <p:txBody>
          <a:bodyPr vert="horz" lIns="88393" tIns="44196" rIns="88393" bIns="4419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5138"/>
          </a:xfrm>
          <a:prstGeom prst="rect">
            <a:avLst/>
          </a:prstGeom>
        </p:spPr>
        <p:txBody>
          <a:bodyPr vert="horz" lIns="88393" tIns="44196" rIns="88393" bIns="4419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C19753-8409-43C5-B811-2FC658D32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99" tIns="46648" rIns="93299" bIns="46648" numCol="1" anchor="t" anchorCtr="0" compatLnSpc="1">
            <a:prstTxWarp prst="textNoShape">
              <a:avLst/>
            </a:prstTxWarp>
          </a:bodyPr>
          <a:lstStyle>
            <a:lvl1pPr defTabSz="93303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6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99" tIns="46648" rIns="93299" bIns="46648" numCol="1" anchor="t" anchorCtr="0" compatLnSpc="1">
            <a:prstTxWarp prst="textNoShape">
              <a:avLst/>
            </a:prstTxWarp>
          </a:bodyPr>
          <a:lstStyle>
            <a:lvl1pPr algn="r" defTabSz="93303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9"/>
            <a:ext cx="5619750" cy="4189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99" tIns="46648" rIns="93299" bIns="46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99" tIns="46648" rIns="93299" bIns="46648" numCol="1" anchor="b" anchorCtr="0" compatLnSpc="1">
            <a:prstTxWarp prst="textNoShape">
              <a:avLst/>
            </a:prstTxWarp>
          </a:bodyPr>
          <a:lstStyle>
            <a:lvl1pPr defTabSz="93303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6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299" tIns="46648" rIns="93299" bIns="46648" numCol="1" anchor="b" anchorCtr="0" compatLnSpc="1">
            <a:prstTxWarp prst="textNoShape">
              <a:avLst/>
            </a:prstTxWarp>
          </a:bodyPr>
          <a:lstStyle>
            <a:lvl1pPr algn="r" defTabSz="933030">
              <a:lnSpc>
                <a:spcPct val="100000"/>
              </a:lnSpc>
              <a:spcBef>
                <a:spcPct val="0"/>
              </a:spcBef>
              <a:buClrTx/>
              <a:defRPr sz="1300">
                <a:latin typeface="Arial" charset="0"/>
              </a:defRPr>
            </a:lvl1pPr>
          </a:lstStyle>
          <a:p>
            <a:pPr>
              <a:defRPr/>
            </a:pPr>
            <a:fld id="{55E70DBB-3C08-4949-A09B-27D809C6F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83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41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773" indent="-285683" defTabSz="931641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728" indent="-228546" defTabSz="931641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99819" indent="-228546" defTabSz="931641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6912" indent="-228546" defTabSz="931641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001" indent="-228546" defTabSz="93164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093" indent="-228546" defTabSz="93164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184" indent="-228546" defTabSz="93164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276" indent="-228546" defTabSz="931641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654AA8-2C24-436A-909E-D9C7D42094A4}" type="slidenum">
              <a:rPr lang="en-US" sz="1300"/>
              <a:pPr eaLnBrk="1" hangingPunct="1"/>
              <a:t>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7739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110FD-E92D-4748-88FB-5DC6E2F4452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" name="Picture 13" descr="Eaton - white backgroun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47068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834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5030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3" descr="Eaton - white backgroun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62473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124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45790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453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945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572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38886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24226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67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76388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597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128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3" descr="Eaton - white backgroun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30861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844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395430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6629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392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1478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4756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8835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428697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12476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57579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266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0"/>
            <a:ext cx="79248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149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3" descr="Eaton - white background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88767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1278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967040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408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4728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0562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671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4305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6307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53857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22254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698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0"/>
            <a:ext cx="79248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9410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5110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6897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358733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677536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550865"/>
      </p:ext>
    </p:extLst>
  </p:cSld>
  <p:clrMapOvr>
    <a:masterClrMapping/>
  </p:clrMapOvr>
  <p:transition xmlns:p14="http://schemas.microsoft.com/office/powerpoint/2010/main"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CC5BD688-BA0D-470D-BBFB-0F05690F6BC8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  <p:pic>
        <p:nvPicPr>
          <p:cNvPr id="1030" name="Picture 39" descr="Eaton - white 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2053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1BD4C34A-7C36-41EA-8E8C-83D257D7DD43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  <p:pic>
        <p:nvPicPr>
          <p:cNvPr id="2054" name="Picture 39" descr="Eaton - white 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8" r:id="rId9"/>
    <p:sldLayoutId id="2147485259" r:id="rId10"/>
    <p:sldLayoutId id="2147485260" r:id="rId11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077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7C50EB29-FCC0-4F6E-B36A-0F446FAD5D6F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  <p:pic>
        <p:nvPicPr>
          <p:cNvPr id="3078" name="Picture 39" descr="Eaton - white background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61" r:id="rId2"/>
    <p:sldLayoutId id="2147485262" r:id="rId3"/>
    <p:sldLayoutId id="2147485263" r:id="rId4"/>
    <p:sldLayoutId id="2147485264" r:id="rId5"/>
    <p:sldLayoutId id="2147485265" r:id="rId6"/>
    <p:sldLayoutId id="2147485266" r:id="rId7"/>
    <p:sldLayoutId id="2147485267" r:id="rId8"/>
    <p:sldLayoutId id="2147485268" r:id="rId9"/>
    <p:sldLayoutId id="2147485269" r:id="rId10"/>
    <p:sldLayoutId id="2147485270" r:id="rId11"/>
    <p:sldLayoutId id="2147485271" r:id="rId12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4101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AFE27A00-6047-430B-B46C-F56D43BF7077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  <p:pic>
        <p:nvPicPr>
          <p:cNvPr id="4102" name="Picture 39" descr="Eaton - white background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72" r:id="rId2"/>
    <p:sldLayoutId id="2147485273" r:id="rId3"/>
    <p:sldLayoutId id="2147485274" r:id="rId4"/>
    <p:sldLayoutId id="2147485275" r:id="rId5"/>
    <p:sldLayoutId id="2147485276" r:id="rId6"/>
    <p:sldLayoutId id="2147485277" r:id="rId7"/>
    <p:sldLayoutId id="2147485278" r:id="rId8"/>
    <p:sldLayoutId id="2147485279" r:id="rId9"/>
    <p:sldLayoutId id="2147485280" r:id="rId10"/>
    <p:sldLayoutId id="2147485281" r:id="rId11"/>
    <p:sldLayoutId id="2147485282" r:id="rId12"/>
  </p:sldLayoutIdLst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emf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Relationship Id="rId3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chart" Target="../charts/chart1.xml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2016-23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IFHTSE Conference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52400" y="4191000"/>
            <a:ext cx="8991600" cy="15430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1" u="sng" dirty="0"/>
              <a:t>Hot </a:t>
            </a:r>
            <a:r>
              <a:rPr lang="en-US" sz="2000" b="1" u="sng" dirty="0" err="1"/>
              <a:t>Hydroforging</a:t>
            </a:r>
            <a:r>
              <a:rPr lang="en-US" sz="2000" b="1" u="sng" dirty="0"/>
              <a:t> of Lightweight </a:t>
            </a:r>
            <a:r>
              <a:rPr lang="en-US" sz="2000" b="1" u="sng" dirty="0" err="1"/>
              <a:t>Bimaterial</a:t>
            </a:r>
            <a:r>
              <a:rPr lang="en-US" sz="2000" b="1" u="sng" dirty="0"/>
              <a:t> Gears and Hollow </a:t>
            </a:r>
            <a:r>
              <a:rPr lang="en-US" sz="2000" b="1" u="sng" dirty="0" smtClean="0"/>
              <a:t>Products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Bulent Chavdar</a:t>
            </a:r>
            <a:r>
              <a:rPr lang="en-US" b="1" baseline="30000" dirty="0" smtClean="0"/>
              <a:t>1</a:t>
            </a:r>
            <a:r>
              <a:rPr lang="en-US" b="1" dirty="0" smtClean="0"/>
              <a:t>, Robert Goldstein</a:t>
            </a:r>
            <a:r>
              <a:rPr lang="en-US" b="1" baseline="30000" dirty="0" smtClean="0"/>
              <a:t>2</a:t>
            </a:r>
            <a:r>
              <a:rPr lang="en-US" b="1" dirty="0" smtClean="0"/>
              <a:t>, Lynn Ferguson</a:t>
            </a:r>
            <a:r>
              <a:rPr lang="en-US" b="1" baseline="30000" dirty="0"/>
              <a:t>3</a:t>
            </a:r>
            <a:endParaRPr lang="en-US" b="1" baseline="30000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200" b="1" baseline="30000" dirty="0" smtClean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 b="1" baseline="30000" dirty="0" smtClean="0"/>
              <a:t>1</a:t>
            </a:r>
            <a:r>
              <a:rPr lang="en-US" sz="1200" b="1" dirty="0" smtClean="0"/>
              <a:t>Eaton, Southfield, MI, USA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 b="1" baseline="30000" dirty="0" smtClean="0"/>
              <a:t>2</a:t>
            </a:r>
            <a:r>
              <a:rPr lang="en-US" sz="1200" b="1" dirty="0" smtClean="0"/>
              <a:t>Fluxtrol </a:t>
            </a:r>
            <a:r>
              <a:rPr lang="en-US" sz="1200" b="1" dirty="0"/>
              <a:t>Inc., Auburn Hills, MI, </a:t>
            </a:r>
            <a:r>
              <a:rPr lang="en-US" sz="1200" b="1" dirty="0" smtClean="0"/>
              <a:t>USA</a:t>
            </a:r>
            <a:endParaRPr lang="en-US" sz="1200" b="1" dirty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 b="1" baseline="30000" dirty="0"/>
              <a:t>3</a:t>
            </a:r>
            <a:r>
              <a:rPr lang="en-US" sz="1200" b="1" dirty="0" smtClean="0"/>
              <a:t>DANTE </a:t>
            </a:r>
            <a:r>
              <a:rPr lang="en-US" sz="1200" b="1" dirty="0"/>
              <a:t>Solutions Inc., Cleveland, OH, </a:t>
            </a:r>
            <a:r>
              <a:rPr lang="en-US" sz="1200" b="1" dirty="0" smtClean="0"/>
              <a:t>USA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200" b="1" dirty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b="1" dirty="0" smtClean="0"/>
              <a:t>April 20, 2016</a:t>
            </a:r>
          </a:p>
        </p:txBody>
      </p:sp>
      <p:pic>
        <p:nvPicPr>
          <p:cNvPr id="9220" name="Picture 7" descr="Eaton PBW Fla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billet design for hot </a:t>
            </a:r>
            <a:r>
              <a:rPr lang="en-US" dirty="0" err="1" smtClean="0"/>
              <a:t>hydroforging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6032635" y="5748867"/>
            <a:ext cx="0" cy="381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6275162" y="5246914"/>
            <a:ext cx="2074181" cy="1454646"/>
            <a:chOff x="1963208" y="2870200"/>
            <a:chExt cx="4114800" cy="3089275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208" y="2870200"/>
              <a:ext cx="4114800" cy="308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4"/>
            <p:cNvSpPr txBox="1">
              <a:spLocks noChangeArrowheads="1"/>
            </p:cNvSpPr>
            <p:nvPr/>
          </p:nvSpPr>
          <p:spPr bwMode="auto">
            <a:xfrm>
              <a:off x="2385214" y="5146677"/>
              <a:ext cx="1060718" cy="62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200" b="1" dirty="0" smtClean="0">
                  <a:solidFill>
                    <a:srgbClr val="FFFF00"/>
                  </a:solidFill>
                </a:rPr>
                <a:t>Cap</a:t>
              </a: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4506269" y="3800475"/>
              <a:ext cx="1073263" cy="464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  <a:latin typeface="Arial" pitchFamily="34" charset="0"/>
                </a:rPr>
                <a:t>Tube</a:t>
              </a:r>
              <a:endParaRPr lang="en-US" sz="1800" b="1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5675"/>
          <a:stretch/>
        </p:blipFill>
        <p:spPr bwMode="auto">
          <a:xfrm>
            <a:off x="233158" y="2069023"/>
            <a:ext cx="2099469" cy="169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59" y="2305282"/>
            <a:ext cx="1467579" cy="121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31" y="2482724"/>
            <a:ext cx="1369742" cy="113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 flipV="1">
            <a:off x="2332627" y="2912152"/>
            <a:ext cx="587032" cy="269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654256" y="2901872"/>
            <a:ext cx="351983" cy="13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7854699" y="1938033"/>
            <a:ext cx="980425" cy="132868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000">
                <a:latin typeface="Calibri" pitchFamily="34" charset="0"/>
                <a:cs typeface="Times New Roman" pitchFamily="18" charset="0"/>
              </a:rPr>
              <a:t> </a:t>
            </a:r>
            <a:endParaRPr lang="en-US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7974958" y="2070901"/>
            <a:ext cx="737867" cy="49544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000">
                <a:latin typeface="Calibri" pitchFamily="34" charset="0"/>
                <a:cs typeface="Times New Roman" pitchFamily="18" charset="0"/>
              </a:rPr>
              <a:t> </a:t>
            </a:r>
            <a:endParaRPr lang="en-US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7854699" y="2079909"/>
            <a:ext cx="120259" cy="2389386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000">
                <a:latin typeface="Calibri" pitchFamily="34" charset="0"/>
                <a:cs typeface="Times New Roman" pitchFamily="18" charset="0"/>
              </a:rPr>
              <a:t> </a:t>
            </a:r>
            <a:endParaRPr lang="en-US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8712825" y="2079909"/>
            <a:ext cx="122298" cy="2389386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000">
                <a:latin typeface="Calibri" pitchFamily="34" charset="0"/>
                <a:cs typeface="Times New Roman" pitchFamily="18" charset="0"/>
              </a:rPr>
              <a:t> </a:t>
            </a:r>
            <a:endParaRPr lang="en-US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7974958" y="2123563"/>
            <a:ext cx="737867" cy="228804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000">
                <a:latin typeface="Calibri" pitchFamily="34" charset="0"/>
                <a:cs typeface="Times New Roman" pitchFamily="18" charset="0"/>
              </a:rPr>
              <a:t> </a:t>
            </a:r>
            <a:endParaRPr lang="en-US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9" name="Group 61"/>
          <p:cNvGrpSpPr>
            <a:grpSpLocks/>
          </p:cNvGrpSpPr>
          <p:nvPr/>
        </p:nvGrpSpPr>
        <p:grpSpPr bwMode="auto">
          <a:xfrm rot="10800000">
            <a:off x="7858775" y="4394978"/>
            <a:ext cx="980425" cy="193673"/>
            <a:chOff x="3206" y="1977"/>
            <a:chExt cx="734" cy="123"/>
          </a:xfrm>
        </p:grpSpPr>
        <p:sp>
          <p:nvSpPr>
            <p:cNvPr id="20" name="Rectangle 66"/>
            <p:cNvSpPr>
              <a:spLocks noChangeArrowheads="1"/>
            </p:cNvSpPr>
            <p:nvPr/>
          </p:nvSpPr>
          <p:spPr bwMode="auto">
            <a:xfrm>
              <a:off x="3206" y="1977"/>
              <a:ext cx="734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en-US" sz="1000">
                  <a:latin typeface="Calibri" pitchFamily="34" charset="0"/>
                  <a:cs typeface="Times New Roman" pitchFamily="18" charset="0"/>
                </a:rPr>
                <a:t> </a:t>
              </a:r>
              <a:endParaRPr lang="en-US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1" name="Rectangle 67"/>
            <p:cNvSpPr>
              <a:spLocks noChangeArrowheads="1"/>
            </p:cNvSpPr>
            <p:nvPr/>
          </p:nvSpPr>
          <p:spPr bwMode="auto">
            <a:xfrm>
              <a:off x="3298" y="2068"/>
              <a:ext cx="550" cy="3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en-US" sz="1000">
                  <a:latin typeface="Calibri" pitchFamily="34" charset="0"/>
                  <a:cs typeface="Times New Roman" pitchFamily="18" charset="0"/>
                </a:rPr>
                <a:t> </a:t>
              </a:r>
              <a:endParaRPr lang="en-US" sz="10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 bwMode="auto">
          <a:xfrm flipV="1">
            <a:off x="6951729" y="2912758"/>
            <a:ext cx="587032" cy="269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4" name="TextBox 2053"/>
          <p:cNvSpPr txBox="1"/>
          <p:nvPr/>
        </p:nvSpPr>
        <p:spPr>
          <a:xfrm>
            <a:off x="1943435" y="1624196"/>
            <a:ext cx="854721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7C6"/>
                </a:solidFill>
              </a:rPr>
              <a:t>Al bar</a:t>
            </a:r>
            <a:endParaRPr lang="en-US" sz="2000" dirty="0">
              <a:solidFill>
                <a:srgbClr val="0067C6"/>
              </a:solidFill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95587" y="1338944"/>
            <a:ext cx="1593706" cy="851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7C6"/>
                </a:solidFill>
              </a:rPr>
              <a:t>Steel tube</a:t>
            </a:r>
          </a:p>
          <a:p>
            <a:pPr algn="ctr"/>
            <a:r>
              <a:rPr lang="en-US" sz="1050" dirty="0" smtClean="0"/>
              <a:t>seamless, and w/ seam</a:t>
            </a:r>
          </a:p>
          <a:p>
            <a:pPr algn="ctr"/>
            <a:r>
              <a:rPr lang="en-US" sz="1050" dirty="0" smtClean="0"/>
              <a:t>0.25” and 0.5” wall</a:t>
            </a:r>
            <a:endParaRPr lang="en-US" sz="1050" dirty="0"/>
          </a:p>
        </p:txBody>
      </p:sp>
      <p:sp>
        <p:nvSpPr>
          <p:cNvPr id="2057" name="TextBox 2056"/>
          <p:cNvSpPr txBox="1"/>
          <p:nvPr/>
        </p:nvSpPr>
        <p:spPr>
          <a:xfrm>
            <a:off x="5756970" y="3934760"/>
            <a:ext cx="1552027" cy="640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7C6"/>
                </a:solidFill>
              </a:rPr>
              <a:t>Weld bead</a:t>
            </a:r>
          </a:p>
          <a:p>
            <a:pPr algn="ctr"/>
            <a:r>
              <a:rPr lang="en-US" sz="1050" dirty="0" smtClean="0"/>
              <a:t>Electron beam welding</a:t>
            </a:r>
            <a:endParaRPr lang="en-US" sz="1050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6142923" y="3519021"/>
            <a:ext cx="0" cy="4388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7239000" y="4267200"/>
            <a:ext cx="576943" cy="1415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2" name="TextBox 2061"/>
          <p:cNvSpPr txBox="1"/>
          <p:nvPr/>
        </p:nvSpPr>
        <p:spPr>
          <a:xfrm>
            <a:off x="2916893" y="3285810"/>
            <a:ext cx="1819729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7C6"/>
                </a:solidFill>
              </a:rPr>
              <a:t>Interference fit</a:t>
            </a:r>
          </a:p>
          <a:p>
            <a:pPr algn="ctr"/>
            <a:r>
              <a:rPr lang="en-US" sz="1200" dirty="0" smtClean="0"/>
              <a:t>0.003”, and 0.005”</a:t>
            </a:r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7064829" y="4561114"/>
            <a:ext cx="171224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65760" y="4593772"/>
            <a:ext cx="5347939" cy="179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67C6"/>
                </a:solidFill>
              </a:rPr>
              <a:t>Factors	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67C6"/>
                </a:solidFill>
              </a:rPr>
              <a:t>	Levels</a:t>
            </a:r>
          </a:p>
          <a:p>
            <a:r>
              <a:rPr lang="en-US" sz="1400" dirty="0" smtClean="0"/>
              <a:t>Wall thickness	0.25” (6.25 mm)	0.5” (12.5 mm)</a:t>
            </a:r>
          </a:p>
          <a:p>
            <a:r>
              <a:rPr lang="en-US" sz="1400" dirty="0" smtClean="0"/>
              <a:t>Steel tube type	seamless		with seam</a:t>
            </a:r>
          </a:p>
          <a:p>
            <a:r>
              <a:rPr lang="en-US" sz="1400" dirty="0" smtClean="0"/>
              <a:t>Interference fit	0.003”(0.075mm)	0.005” (0.125 mm)</a:t>
            </a:r>
          </a:p>
          <a:p>
            <a:r>
              <a:rPr lang="en-US" sz="1400" dirty="0" smtClean="0"/>
              <a:t>Forging technique	Hot (solid state)	Hot </a:t>
            </a:r>
            <a:r>
              <a:rPr lang="en-US" sz="1400" dirty="0" err="1" smtClean="0"/>
              <a:t>hydroforging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2363139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ie design and simulations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70" y="3909060"/>
            <a:ext cx="2014256" cy="285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34265" y="4038599"/>
            <a:ext cx="1759855" cy="2345289"/>
            <a:chOff x="4526645" y="2913619"/>
            <a:chExt cx="2672261" cy="30587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645" y="3594969"/>
              <a:ext cx="2511120" cy="237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 bwMode="auto">
            <a:xfrm>
              <a:off x="5351068" y="4114800"/>
              <a:ext cx="286512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5351068" y="4114800"/>
              <a:ext cx="0" cy="381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360212" y="5638800"/>
              <a:ext cx="286512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48" name="Straight Connector 2047"/>
            <p:cNvCxnSpPr/>
            <p:nvPr/>
          </p:nvCxnSpPr>
          <p:spPr bwMode="auto">
            <a:xfrm flipV="1">
              <a:off x="5351068" y="5562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7" name="TextBox 2056"/>
            <p:cNvSpPr txBox="1"/>
            <p:nvPr/>
          </p:nvSpPr>
          <p:spPr>
            <a:xfrm>
              <a:off x="5847254" y="2913619"/>
              <a:ext cx="1351652" cy="543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Weld bead</a:t>
              </a:r>
            </a:p>
            <a:p>
              <a:pPr algn="ctr"/>
              <a:r>
                <a:rPr lang="en-US" sz="900" dirty="0" smtClean="0"/>
                <a:t>Electron beam welding</a:t>
              </a:r>
              <a:endParaRPr lang="en-US" sz="900" dirty="0"/>
            </a:p>
          </p:txBody>
        </p:sp>
        <p:cxnSp>
          <p:nvCxnSpPr>
            <p:cNvPr id="2059" name="Straight Arrow Connector 2058"/>
            <p:cNvCxnSpPr/>
            <p:nvPr/>
          </p:nvCxnSpPr>
          <p:spPr bwMode="auto">
            <a:xfrm flipH="1">
              <a:off x="5637580" y="3392289"/>
              <a:ext cx="429307" cy="72251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Rectangle 32"/>
          <p:cNvSpPr/>
          <p:nvPr/>
        </p:nvSpPr>
        <p:spPr>
          <a:xfrm>
            <a:off x="6641375" y="4225566"/>
            <a:ext cx="2392680" cy="220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7C6"/>
                </a:solidFill>
              </a:rPr>
              <a:t>The pockets in the top and the bottom dies </a:t>
            </a:r>
            <a:r>
              <a:rPr lang="en-GB" sz="1800" dirty="0" smtClean="0">
                <a:solidFill>
                  <a:srgbClr val="0067C6"/>
                </a:solidFill>
              </a:rPr>
              <a:t>keep  </a:t>
            </a:r>
            <a:r>
              <a:rPr lang="en-GB" sz="1800" dirty="0">
                <a:solidFill>
                  <a:srgbClr val="0067C6"/>
                </a:solidFill>
              </a:rPr>
              <a:t>the weld zone of end caps under compression </a:t>
            </a:r>
            <a:r>
              <a:rPr lang="en-GB" sz="1800" dirty="0" smtClean="0">
                <a:solidFill>
                  <a:srgbClr val="0067C6"/>
                </a:solidFill>
              </a:rPr>
              <a:t>during busting </a:t>
            </a:r>
            <a:r>
              <a:rPr lang="en-GB" sz="1800" dirty="0">
                <a:solidFill>
                  <a:srgbClr val="0067C6"/>
                </a:solidFill>
              </a:rPr>
              <a:t>forging. </a:t>
            </a:r>
            <a:endParaRPr lang="en-US" sz="1800" dirty="0">
              <a:solidFill>
                <a:srgbClr val="0067C6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3" t="14188" r="24830" b="7009"/>
          <a:stretch/>
        </p:blipFill>
        <p:spPr>
          <a:xfrm>
            <a:off x="1308463" y="1602570"/>
            <a:ext cx="1266384" cy="23445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0" t="17265" r="22173" b="10000"/>
          <a:stretch/>
        </p:blipFill>
        <p:spPr>
          <a:xfrm>
            <a:off x="3907301" y="1700542"/>
            <a:ext cx="1313222" cy="2024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8" t="21110" r="27020" b="12222"/>
          <a:stretch/>
        </p:blipFill>
        <p:spPr>
          <a:xfrm>
            <a:off x="6497851" y="1936175"/>
            <a:ext cx="932021" cy="1392676"/>
          </a:xfrm>
          <a:prstGeom prst="rect">
            <a:avLst/>
          </a:prstGeom>
        </p:spPr>
      </p:pic>
      <p:sp>
        <p:nvSpPr>
          <p:cNvPr id="37" name="TextBox 7"/>
          <p:cNvSpPr txBox="1"/>
          <p:nvPr/>
        </p:nvSpPr>
        <p:spPr>
          <a:xfrm>
            <a:off x="1161183" y="1239100"/>
            <a:ext cx="1473480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Before forging</a:t>
            </a:r>
            <a:endParaRPr lang="en-US" sz="1600" dirty="0"/>
          </a:p>
        </p:txBody>
      </p:sp>
      <p:sp>
        <p:nvSpPr>
          <p:cNvPr id="38" name="TextBox 8"/>
          <p:cNvSpPr txBox="1"/>
          <p:nvPr/>
        </p:nvSpPr>
        <p:spPr>
          <a:xfrm>
            <a:off x="3931282" y="1247921"/>
            <a:ext cx="1303562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After forging</a:t>
            </a:r>
            <a:endParaRPr lang="en-US" sz="1600" dirty="0"/>
          </a:p>
        </p:txBody>
      </p:sp>
      <p:sp>
        <p:nvSpPr>
          <p:cNvPr id="40" name="TextBox 9"/>
          <p:cNvSpPr txBox="1"/>
          <p:nvPr/>
        </p:nvSpPr>
        <p:spPr>
          <a:xfrm>
            <a:off x="6376950" y="1253728"/>
            <a:ext cx="1245854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Forged part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5334" y="5326380"/>
            <a:ext cx="2198038" cy="373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Closed and split die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4417055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hot forging simulations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1620116"/>
            <a:ext cx="5592906" cy="30280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6275" y="4986769"/>
            <a:ext cx="788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67C6"/>
                </a:solidFill>
              </a:rPr>
              <a:t>Solid </a:t>
            </a:r>
            <a:r>
              <a:rPr lang="en-GB" sz="2000" dirty="0">
                <a:solidFill>
                  <a:srgbClr val="0067C6"/>
                </a:solidFill>
              </a:rPr>
              <a:t>state forging </a:t>
            </a:r>
            <a:r>
              <a:rPr lang="en-GB" sz="2000" dirty="0" smtClean="0">
                <a:solidFill>
                  <a:srgbClr val="0067C6"/>
                </a:solidFill>
              </a:rPr>
              <a:t>simulations predicted folds, shrinkage gap and non-uniform steel wall thickness.</a:t>
            </a:r>
            <a:endParaRPr lang="en-US" sz="2000" dirty="0">
              <a:solidFill>
                <a:srgbClr val="0067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61144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93" y="0"/>
            <a:ext cx="8462907" cy="1096963"/>
          </a:xfrm>
        </p:spPr>
        <p:txBody>
          <a:bodyPr/>
          <a:lstStyle/>
          <a:p>
            <a:r>
              <a:rPr lang="en-US" dirty="0" smtClean="0"/>
              <a:t>Forging trials</a:t>
            </a:r>
            <a:endParaRPr lang="en-US" sz="2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72" y="4907036"/>
            <a:ext cx="1383078" cy="96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4611"/>
          <a:stretch/>
        </p:blipFill>
        <p:spPr>
          <a:xfrm>
            <a:off x="3581401" y="1318855"/>
            <a:ext cx="2142763" cy="2943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 r="4836" b="21666"/>
          <a:stretch/>
        </p:blipFill>
        <p:spPr>
          <a:xfrm>
            <a:off x="6133729" y="1318854"/>
            <a:ext cx="2292395" cy="2617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26332" r="13001" b="34468"/>
          <a:stretch/>
        </p:blipFill>
        <p:spPr>
          <a:xfrm>
            <a:off x="5914795" y="4917622"/>
            <a:ext cx="3053175" cy="9851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05683" y="4262284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1200"/>
              </a:lnSpc>
              <a:spcBef>
                <a:spcPts val="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Erie 4000 ton mechanical press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3731" y="3936580"/>
            <a:ext cx="2502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ts val="1200"/>
              </a:lnSpc>
              <a:spcBef>
                <a:spcPts val="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Bi-Metal billets before forging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" r="3148" b="24047"/>
          <a:stretch/>
        </p:blipFill>
        <p:spPr bwMode="auto">
          <a:xfrm>
            <a:off x="480763" y="1318854"/>
            <a:ext cx="2667000" cy="235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36" y="4679497"/>
            <a:ext cx="1234958" cy="12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5853" y="3686651"/>
            <a:ext cx="2290707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10 kHz </a:t>
            </a:r>
            <a:r>
              <a:rPr lang="en-US" sz="1400" dirty="0"/>
              <a:t>Induction heater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 t="25000" r="22186" b="22425"/>
          <a:stretch/>
        </p:blipFill>
        <p:spPr bwMode="auto">
          <a:xfrm>
            <a:off x="1394732" y="4633443"/>
            <a:ext cx="1520347" cy="125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0484" y="5867838"/>
            <a:ext cx="801823" cy="310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dirty="0" smtClean="0"/>
              <a:t>eating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40860" y="5868161"/>
            <a:ext cx="116357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Transferred to the die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23196" y="5905938"/>
            <a:ext cx="107188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Right after forging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72707" y="5904706"/>
            <a:ext cx="135114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few seconds after forging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72223" y="8519548"/>
            <a:ext cx="1197764" cy="248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en-US" sz="1400" dirty="0" smtClean="0"/>
              <a:t>Forged parts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76455" y="5998145"/>
            <a:ext cx="1197764" cy="248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  <a:spcBef>
                <a:spcPts val="0"/>
              </a:spcBef>
            </a:pPr>
            <a:r>
              <a:rPr lang="en-US" sz="1400" dirty="0" smtClean="0"/>
              <a:t>Forged parts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" y="4637314"/>
            <a:ext cx="1017721" cy="120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41949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hot forging </a:t>
            </a:r>
            <a:r>
              <a:rPr lang="en-US" dirty="0"/>
              <a:t>and hot </a:t>
            </a:r>
            <a:r>
              <a:rPr lang="en-US" dirty="0" err="1"/>
              <a:t>hydroforging</a:t>
            </a:r>
            <a:r>
              <a:rPr lang="en-US" dirty="0"/>
              <a:t> experiments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56" y="4122918"/>
            <a:ext cx="3272404" cy="2454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>
          <a:xfrm>
            <a:off x="4936580" y="2186693"/>
            <a:ext cx="3048000" cy="2080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4538" r="23867" b="21906"/>
          <a:stretch/>
        </p:blipFill>
        <p:spPr>
          <a:xfrm>
            <a:off x="486335" y="2146351"/>
            <a:ext cx="2447365" cy="21067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538" y="1142995"/>
            <a:ext cx="2416046" cy="95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Solid state hot forging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/>
              <a:t>Steel @1100C 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chemeClr val="accent2"/>
                </a:solidFill>
              </a:rPr>
              <a:t>Al core @400C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514" y="1189165"/>
            <a:ext cx="1890261" cy="95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Hot </a:t>
            </a:r>
            <a:r>
              <a:rPr lang="en-US" sz="1800" dirty="0" err="1" smtClean="0">
                <a:solidFill>
                  <a:schemeClr val="accent2"/>
                </a:solidFill>
              </a:rPr>
              <a:t>hydroforging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/>
              <a:t>Steel @1100C </a:t>
            </a:r>
          </a:p>
          <a:p>
            <a:pPr algn="ctr"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chemeClr val="accent2"/>
                </a:solidFill>
              </a:rPr>
              <a:t>Al core @1100C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11509" r="27685" b="28444"/>
          <a:stretch/>
        </p:blipFill>
        <p:spPr>
          <a:xfrm>
            <a:off x="415988" y="4253058"/>
            <a:ext cx="2499783" cy="210477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5" idx="1"/>
          </p:cNvCxnSpPr>
          <p:nvPr/>
        </p:nvCxnSpPr>
        <p:spPr bwMode="auto">
          <a:xfrm flipH="1">
            <a:off x="2566147" y="2207174"/>
            <a:ext cx="645203" cy="38362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211350" y="2042513"/>
            <a:ext cx="130837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Fractured wall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8" idx="1"/>
          </p:cNvCxnSpPr>
          <p:nvPr/>
        </p:nvCxnSpPr>
        <p:spPr bwMode="auto">
          <a:xfrm flipH="1">
            <a:off x="2846118" y="2632925"/>
            <a:ext cx="379660" cy="1774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225778" y="2468264"/>
            <a:ext cx="127951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Incomplete fill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2642349" y="2971800"/>
            <a:ext cx="521429" cy="49310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251219" y="3329692"/>
            <a:ext cx="532518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Fold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2794747" y="2971800"/>
            <a:ext cx="443025" cy="7998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225479" y="2889031"/>
            <a:ext cx="1527982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Non-uniform wall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2337547" y="3600072"/>
            <a:ext cx="685800" cy="3170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202574" y="3869180"/>
            <a:ext cx="1860365" cy="547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Gap due to CTE mismatch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7316497" y="3329693"/>
            <a:ext cx="228812" cy="27042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7612790" y="3456290"/>
            <a:ext cx="143821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No fracture or crack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>
            <a:off x="2566147" y="5009712"/>
            <a:ext cx="55994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3212087" y="4800599"/>
            <a:ext cx="74251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Cracks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7408472" y="4505988"/>
            <a:ext cx="331318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7714390" y="4227083"/>
            <a:ext cx="1170513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Uniform wall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7008252" y="2366239"/>
            <a:ext cx="439517" cy="1184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7612790" y="2068231"/>
            <a:ext cx="138484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Void due to CTE mismatch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6540846" y="2484709"/>
            <a:ext cx="1004463" cy="56707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1854747" y="4161911"/>
            <a:ext cx="1168600" cy="3667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7164312" y="4022600"/>
            <a:ext cx="544588" cy="244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2641044" y="5600700"/>
            <a:ext cx="3223959" cy="7571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800" dirty="0" smtClean="0">
                <a:solidFill>
                  <a:srgbClr val="0067C6"/>
                </a:solidFill>
              </a:rPr>
              <a:t>Hot </a:t>
            </a:r>
            <a:r>
              <a:rPr lang="en-US" sz="1800" dirty="0" err="1" smtClean="0">
                <a:solidFill>
                  <a:srgbClr val="0067C6"/>
                </a:solidFill>
              </a:rPr>
              <a:t>hydroforging</a:t>
            </a:r>
            <a:r>
              <a:rPr lang="en-US" sz="1800" dirty="0" smtClean="0">
                <a:solidFill>
                  <a:srgbClr val="0067C6"/>
                </a:solidFill>
              </a:rPr>
              <a:t> is promising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3367CD"/>
              </a:buClr>
            </a:pPr>
            <a:r>
              <a:rPr lang="en-US" sz="1800" dirty="0" smtClean="0">
                <a:solidFill>
                  <a:srgbClr val="0067C6"/>
                </a:solidFill>
              </a:rPr>
              <a:t>if CTE mismatch is eliminated</a:t>
            </a:r>
            <a:endParaRPr lang="en-US" sz="1800" dirty="0">
              <a:solidFill>
                <a:srgbClr val="0067C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4604" y="6375029"/>
            <a:ext cx="1749197" cy="37343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N</a:t>
            </a:r>
            <a:r>
              <a:rPr lang="en-US" sz="1800" dirty="0" smtClean="0">
                <a:solidFill>
                  <a:schemeClr val="accent2"/>
                </a:solidFill>
              </a:rPr>
              <a:t>ot successful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009942" y="6375029"/>
            <a:ext cx="1364476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Successful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0810565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Weld zone healing in hot </a:t>
            </a:r>
            <a:r>
              <a:rPr lang="en-US" dirty="0" err="1" smtClean="0"/>
              <a:t>hydroforging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3501390" cy="32496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3600" y="2590800"/>
            <a:ext cx="185018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forging</a:t>
            </a:r>
          </a:p>
          <a:p>
            <a:r>
              <a:rPr lang="en-US" dirty="0" smtClean="0"/>
              <a:t>Dendritic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1680" y="4259580"/>
            <a:ext cx="2877711" cy="662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busting hot </a:t>
            </a:r>
            <a:r>
              <a:rPr lang="en-US" dirty="0" err="1" smtClean="0"/>
              <a:t>hydroforging</a:t>
            </a:r>
            <a:endParaRPr lang="en-US" dirty="0" smtClean="0"/>
          </a:p>
          <a:p>
            <a:r>
              <a:rPr lang="en-US" dirty="0" smtClean="0"/>
              <a:t>Normalized 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880" y="5577296"/>
            <a:ext cx="7760458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7C6"/>
                </a:solidFill>
              </a:rPr>
              <a:t>Dendritic structure of weld zone disappeared after hot </a:t>
            </a:r>
            <a:r>
              <a:rPr lang="en-US" sz="2000" dirty="0" err="1" smtClean="0">
                <a:solidFill>
                  <a:srgbClr val="0067C6"/>
                </a:solidFill>
              </a:rPr>
              <a:t>hydroforging</a:t>
            </a:r>
            <a:endParaRPr lang="en-US" sz="2000" dirty="0">
              <a:solidFill>
                <a:srgbClr val="0067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3562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“Investment Forging”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90" y="1377316"/>
            <a:ext cx="7542212" cy="46958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Investment forging is a term coined at Eaton.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It describes a process where the molten core is evacuated from the forged part after a hot </a:t>
            </a:r>
            <a:r>
              <a:rPr lang="en-US" sz="2000" dirty="0" err="1" smtClean="0"/>
              <a:t>hydroforging</a:t>
            </a:r>
            <a:r>
              <a:rPr lang="en-US" sz="2000" dirty="0" smtClean="0"/>
              <a:t> process leaving behind a hollow part.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Investment forging provides the ultimate weight reduction up to 50% for a gear.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2000" dirty="0" smtClean="0"/>
              <a:t>Investment forging can also be applied to many other forged parts. For example forged hollow engine exhaust valves can be created by investment forging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41223" r="67545"/>
          <a:stretch>
            <a:fillRect/>
          </a:stretch>
        </p:blipFill>
        <p:spPr bwMode="auto">
          <a:xfrm>
            <a:off x="2424793" y="4952999"/>
            <a:ext cx="89535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2"/>
          <p:cNvSpPr>
            <a:spLocks noChangeArrowheads="1"/>
          </p:cNvSpPr>
          <p:nvPr/>
        </p:nvSpPr>
        <p:spPr bwMode="auto">
          <a:xfrm>
            <a:off x="8696325" y="4333421"/>
            <a:ext cx="141288" cy="336550"/>
          </a:xfrm>
          <a:prstGeom prst="downArrow">
            <a:avLst>
              <a:gd name="adj1" fmla="val 50000"/>
              <a:gd name="adj2" fmla="val 500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955041"/>
            <a:ext cx="61277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3565" y="5860143"/>
            <a:ext cx="1066800" cy="34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Steel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043793" y="5791200"/>
            <a:ext cx="531813" cy="236538"/>
          </a:xfrm>
          <a:prstGeom prst="straightConnector1">
            <a:avLst/>
          </a:prstGeom>
          <a:noFill/>
          <a:ln w="1587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53849" y="5218113"/>
            <a:ext cx="11430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eb weld</a:t>
            </a:r>
          </a:p>
        </p:txBody>
      </p:sp>
      <p:cxnSp>
        <p:nvCxnSpPr>
          <p:cNvPr id="13" name="Straight Arrow Connector 4"/>
          <p:cNvCxnSpPr>
            <a:cxnSpLocks noChangeShapeType="1"/>
          </p:cNvCxnSpPr>
          <p:nvPr/>
        </p:nvCxnSpPr>
        <p:spPr bwMode="auto">
          <a:xfrm flipV="1">
            <a:off x="1785257" y="5148943"/>
            <a:ext cx="696686" cy="19594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ight Arrow 18"/>
          <p:cNvSpPr/>
          <p:nvPr/>
        </p:nvSpPr>
        <p:spPr bwMode="auto">
          <a:xfrm>
            <a:off x="3483429" y="5421086"/>
            <a:ext cx="892628" cy="185057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5693230" y="5421087"/>
            <a:ext cx="892628" cy="185057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66" y="4957790"/>
            <a:ext cx="615696" cy="10789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14999" y="5671458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Core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emptied</a:t>
            </a:r>
            <a:endParaRPr lang="en-US" dirty="0"/>
          </a:p>
        </p:txBody>
      </p:sp>
      <p:cxnSp>
        <p:nvCxnSpPr>
          <p:cNvPr id="25" name="Straight Arrow Connector 4"/>
          <p:cNvCxnSpPr>
            <a:cxnSpLocks noChangeShapeType="1"/>
          </p:cNvCxnSpPr>
          <p:nvPr/>
        </p:nvCxnSpPr>
        <p:spPr bwMode="auto">
          <a:xfrm flipH="1" flipV="1">
            <a:off x="2852058" y="5791202"/>
            <a:ext cx="598713" cy="26125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3341914" y="60198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Low melting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548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CTE mismatch with 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600"/>
            <a:ext cx="8044542" cy="4695825"/>
          </a:xfrm>
        </p:spPr>
        <p:txBody>
          <a:bodyPr/>
          <a:lstStyle/>
          <a:p>
            <a:r>
              <a:rPr lang="en-US" sz="2400" dirty="0" smtClean="0"/>
              <a:t>Glass is identified as the core material of choice with matching CTE to that of steel, 10-12 (10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m/</a:t>
            </a:r>
            <a:r>
              <a:rPr lang="en-US" sz="2400" dirty="0" err="1" smtClean="0"/>
              <a:t>mK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The other advantages of glass:</a:t>
            </a:r>
          </a:p>
          <a:p>
            <a:pPr lvl="1"/>
            <a:r>
              <a:rPr lang="en-US" sz="2000" dirty="0" smtClean="0"/>
              <a:t>Low cost</a:t>
            </a:r>
          </a:p>
          <a:p>
            <a:pPr lvl="1"/>
            <a:r>
              <a:rPr lang="en-US" sz="2000" dirty="0" smtClean="0"/>
              <a:t>Low density</a:t>
            </a:r>
          </a:p>
          <a:p>
            <a:pPr lvl="1"/>
            <a:r>
              <a:rPr lang="en-US" sz="2000" dirty="0" smtClean="0"/>
              <a:t>Good bonding to steel</a:t>
            </a:r>
          </a:p>
          <a:p>
            <a:pPr lvl="1"/>
            <a:r>
              <a:rPr lang="en-US" sz="2000" dirty="0" smtClean="0"/>
              <a:t>Lower elastic modulus than steel </a:t>
            </a:r>
          </a:p>
          <a:p>
            <a:pPr lvl="1"/>
            <a:r>
              <a:rPr lang="en-US" sz="2000" dirty="0" smtClean="0"/>
              <a:t>Working temperature can be optimized</a:t>
            </a:r>
          </a:p>
          <a:p>
            <a:pPr lvl="1"/>
            <a:r>
              <a:rPr lang="en-US" sz="2000" dirty="0" smtClean="0"/>
              <a:t>May enable </a:t>
            </a:r>
            <a:r>
              <a:rPr lang="en-US" sz="2000" dirty="0"/>
              <a:t>and </a:t>
            </a:r>
            <a:r>
              <a:rPr lang="en-US" sz="2000" dirty="0" smtClean="0"/>
              <a:t>temper </a:t>
            </a:r>
            <a:r>
              <a:rPr lang="en-US" sz="2000" dirty="0"/>
              <a:t>a through-hardened steel </a:t>
            </a:r>
            <a:r>
              <a:rPr lang="en-US" sz="2000" dirty="0" smtClean="0"/>
              <a:t>wall</a:t>
            </a:r>
          </a:p>
        </p:txBody>
      </p:sp>
      <p:pic>
        <p:nvPicPr>
          <p:cNvPr id="2050" name="Picture 2" descr="U:\MaterialsLab\3017 Lightweight Gear Forging\Glass Photo\Stack Glass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9155" r="27761" b="11443"/>
          <a:stretch/>
        </p:blipFill>
        <p:spPr bwMode="auto">
          <a:xfrm>
            <a:off x="6193971" y="2286000"/>
            <a:ext cx="2405170" cy="27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2739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0"/>
            <a:ext cx="8621486" cy="1096963"/>
          </a:xfrm>
        </p:spPr>
        <p:txBody>
          <a:bodyPr/>
          <a:lstStyle/>
          <a:p>
            <a:r>
              <a:rPr lang="en-GB" dirty="0" smtClean="0"/>
              <a:t>Induction heating / air cooling  simulations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i="1" dirty="0" smtClean="0"/>
              <a:t>Displacement and gap formation in solid state</a:t>
            </a:r>
            <a:endParaRPr lang="en-US" sz="2400" i="1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3" y="1719941"/>
            <a:ext cx="3189515" cy="33854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41714" y="1262741"/>
            <a:ext cx="2177143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Steel/Glass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0973" y="1251856"/>
            <a:ext cx="3494314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Steel/</a:t>
            </a:r>
            <a:r>
              <a:rPr lang="en-GB" sz="2400" dirty="0" err="1" smtClean="0">
                <a:solidFill>
                  <a:schemeClr val="accent2"/>
                </a:solidFill>
              </a:rPr>
              <a:t>Aluminum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8541" y="5105400"/>
            <a:ext cx="1941557" cy="373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o gap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predicted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11" y="1741712"/>
            <a:ext cx="2198461" cy="3262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1711" y="5061859"/>
            <a:ext cx="2710999" cy="373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ignificant gap predicted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085" y="5671457"/>
            <a:ext cx="6450805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7C6"/>
                </a:solidFill>
              </a:rPr>
              <a:t>Glass is a promising lightweight core material</a:t>
            </a:r>
            <a:r>
              <a:rPr lang="en-US" sz="2400" dirty="0" smtClean="0">
                <a:solidFill>
                  <a:srgbClr val="0067C6"/>
                </a:solidFill>
              </a:rPr>
              <a:t>.</a:t>
            </a:r>
            <a:endParaRPr lang="en-US" sz="2400" dirty="0">
              <a:solidFill>
                <a:srgbClr val="0067C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032171" y="3385457"/>
            <a:ext cx="925287" cy="16764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069771" y="3429000"/>
            <a:ext cx="653145" cy="17090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6521467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" y="2346565"/>
            <a:ext cx="4006714" cy="29378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4885" y="5925661"/>
            <a:ext cx="5704115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N165 </a:t>
            </a:r>
            <a:r>
              <a:rPr lang="en-GB" dirty="0"/>
              <a:t>is on steel bore, </a:t>
            </a:r>
            <a:r>
              <a:rPr lang="en-GB" dirty="0" smtClean="0"/>
              <a:t>and </a:t>
            </a:r>
            <a:r>
              <a:rPr lang="en-GB" dirty="0"/>
              <a:t>N4442 is on outer surface of </a:t>
            </a:r>
            <a:r>
              <a:rPr lang="en-GB" dirty="0" smtClean="0"/>
              <a:t>core.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47" y="2349813"/>
            <a:ext cx="3824967" cy="28411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514138" y="1228045"/>
            <a:ext cx="2177143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Steel/Glass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7231" y="1225788"/>
            <a:ext cx="3494314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Steel/</a:t>
            </a:r>
            <a:r>
              <a:rPr lang="en-GB" sz="2400" dirty="0" err="1" smtClean="0">
                <a:solidFill>
                  <a:schemeClr val="accent2"/>
                </a:solidFill>
              </a:rPr>
              <a:t>Aluminum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9941" y="5288956"/>
            <a:ext cx="2137124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o gap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predicted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1712" y="5267186"/>
            <a:ext cx="2993127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ignificant gap predicted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478486" y="3220670"/>
            <a:ext cx="555173" cy="20791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145972" y="4962384"/>
            <a:ext cx="228602" cy="3918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743201" y="2774356"/>
            <a:ext cx="284052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40287" y="4450756"/>
            <a:ext cx="284052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30086" y="5952984"/>
            <a:ext cx="284052" cy="404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46314" y="0"/>
            <a:ext cx="8621486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n-GB" kern="0" dirty="0" smtClean="0"/>
              <a:t>Induction heating / air cooling  simulations</a:t>
            </a:r>
          </a:p>
          <a:p>
            <a:pPr>
              <a:buClrTx/>
            </a:pPr>
            <a:r>
              <a:rPr lang="en-US" sz="2400" i="1" dirty="0" smtClean="0"/>
              <a:t>Histories </a:t>
            </a:r>
            <a:r>
              <a:rPr lang="en-US" sz="2400" i="1" dirty="0"/>
              <a:t>of </a:t>
            </a:r>
            <a:r>
              <a:rPr lang="en-US" sz="2400" i="1" dirty="0" smtClean="0"/>
              <a:t>displacements </a:t>
            </a:r>
            <a:r>
              <a:rPr lang="en-US" sz="2400" i="1" dirty="0"/>
              <a:t>and gap </a:t>
            </a:r>
            <a:r>
              <a:rPr lang="en-US" sz="2400" i="1" dirty="0" smtClean="0"/>
              <a:t>formation in solid state</a:t>
            </a:r>
            <a:endParaRPr lang="en-US" sz="2400" i="1" kern="0" dirty="0"/>
          </a:p>
        </p:txBody>
      </p:sp>
      <p:sp>
        <p:nvSpPr>
          <p:cNvPr id="21" name="TextBox 20"/>
          <p:cNvSpPr txBox="1"/>
          <p:nvPr/>
        </p:nvSpPr>
        <p:spPr>
          <a:xfrm>
            <a:off x="2173173" y="1816772"/>
            <a:ext cx="1140056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cooling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86241" y="1510594"/>
            <a:ext cx="1016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Induction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heating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36420" y="1794737"/>
            <a:ext cx="1140056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cooling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963883" y="2175377"/>
            <a:ext cx="195946" cy="17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170714" y="2177143"/>
            <a:ext cx="3033268" cy="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83768" y="2208034"/>
            <a:ext cx="195946" cy="17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990599" y="2209800"/>
            <a:ext cx="3033268" cy="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51698" y="1586794"/>
            <a:ext cx="1016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Induction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heating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4051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382000" cy="1096963"/>
          </a:xfrm>
        </p:spPr>
        <p:txBody>
          <a:bodyPr/>
          <a:lstStyle/>
          <a:p>
            <a:r>
              <a:rPr lang="en-US" dirty="0" smtClean="0"/>
              <a:t>What is Hot </a:t>
            </a:r>
            <a:r>
              <a:rPr lang="en-US" dirty="0" err="1" smtClean="0"/>
              <a:t>hydroforging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85875"/>
            <a:ext cx="8001000" cy="11049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Definition: </a:t>
            </a:r>
            <a:r>
              <a:rPr lang="en-US" sz="2400" dirty="0"/>
              <a:t>H</a:t>
            </a:r>
            <a:r>
              <a:rPr lang="en-US" sz="2400" dirty="0" smtClean="0"/>
              <a:t>ot forging of lightweight products from a hybrid billet of a metal shell and a low melting core.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4825" y="2752725"/>
            <a:ext cx="3581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 smtClean="0">
                <a:solidFill>
                  <a:schemeClr val="tx2">
                    <a:lumMod val="75000"/>
                  </a:schemeClr>
                </a:solidFill>
              </a:rPr>
              <a:t>Concept: Hot </a:t>
            </a:r>
            <a:r>
              <a:rPr lang="en-US" sz="1800" kern="0" dirty="0" err="1" smtClean="0">
                <a:solidFill>
                  <a:schemeClr val="tx2">
                    <a:lumMod val="75000"/>
                  </a:schemeClr>
                </a:solidFill>
              </a:rPr>
              <a:t>hydroforging</a:t>
            </a:r>
            <a:r>
              <a:rPr lang="en-US" sz="1800" kern="0" dirty="0" smtClean="0">
                <a:solidFill>
                  <a:schemeClr val="tx2">
                    <a:lumMod val="75000"/>
                  </a:schemeClr>
                </a:solidFill>
              </a:rPr>
              <a:t> is done at temperatures where the core material is in viscous state and builds up uniform </a:t>
            </a:r>
            <a:r>
              <a:rPr lang="en-US" sz="1800" kern="0" dirty="0">
                <a:solidFill>
                  <a:schemeClr val="tx2">
                    <a:lumMod val="75000"/>
                  </a:schemeClr>
                </a:solidFill>
              </a:rPr>
              <a:t>pressure </a:t>
            </a:r>
            <a:r>
              <a:rPr lang="en-US" sz="1800" kern="0" dirty="0" smtClean="0">
                <a:solidFill>
                  <a:schemeClr val="tx2">
                    <a:lumMod val="75000"/>
                  </a:schemeClr>
                </a:solidFill>
              </a:rPr>
              <a:t>thereby enabling a uniform deformation of the metal shell.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4" y="2571751"/>
            <a:ext cx="4238625" cy="23336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67124" y="5420590"/>
            <a:ext cx="55911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accent2"/>
                </a:solidFill>
              </a:rPr>
              <a:t>Goal: Lightweight net shape </a:t>
            </a:r>
            <a:r>
              <a:rPr lang="en-GB" sz="1800" dirty="0">
                <a:solidFill>
                  <a:schemeClr val="accent2"/>
                </a:solidFill>
              </a:rPr>
              <a:t>forging with </a:t>
            </a:r>
            <a:r>
              <a:rPr lang="en-GB" sz="1800" dirty="0" smtClean="0">
                <a:solidFill>
                  <a:schemeClr val="accent2"/>
                </a:solidFill>
              </a:rPr>
              <a:t>complex topologies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5691" y="2552700"/>
            <a:ext cx="1257012" cy="310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Viscous core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9950" y="4667250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Core </a:t>
            </a:r>
            <a:r>
              <a:rPr lang="en-US" sz="1400" dirty="0"/>
              <a:t>is </a:t>
            </a:r>
            <a:r>
              <a:rPr lang="en-US" sz="1400" dirty="0" smtClean="0"/>
              <a:t>squeezed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out </a:t>
            </a:r>
            <a:r>
              <a:rPr lang="en-US" sz="1400" dirty="0"/>
              <a:t>of center.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715250" y="4257675"/>
            <a:ext cx="361950" cy="2000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905750" y="4143375"/>
            <a:ext cx="0" cy="4000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1581167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096963"/>
          </a:xfrm>
        </p:spPr>
        <p:txBody>
          <a:bodyPr/>
          <a:lstStyle/>
          <a:p>
            <a:r>
              <a:rPr lang="en-GB" sz="2800" dirty="0" smtClean="0"/>
              <a:t>Furnace heating / air cooling  </a:t>
            </a:r>
            <a:r>
              <a:rPr lang="en-GB" sz="2800" dirty="0"/>
              <a:t>s</a:t>
            </a:r>
            <a:r>
              <a:rPr lang="en-GB" sz="2800" dirty="0" smtClean="0"/>
              <a:t>imulations </a:t>
            </a:r>
            <a:r>
              <a:rPr lang="en-GB" sz="2800" dirty="0"/>
              <a:t>of </a:t>
            </a:r>
            <a:r>
              <a:rPr lang="en-GB" sz="2800" dirty="0" smtClean="0"/>
              <a:t>steel/glass </a:t>
            </a:r>
            <a:r>
              <a:rPr lang="en-GB" sz="2400" i="1" dirty="0" smtClean="0"/>
              <a:t>History of displacements and gap formation (no phase change)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1563" y="4959350"/>
            <a:ext cx="1941557" cy="373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o gap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predicted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347" y="5534561"/>
            <a:ext cx="70904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67C6"/>
                </a:solidFill>
              </a:rPr>
              <a:t>Assumed no bonding between steel and glass.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67C6"/>
                </a:solidFill>
              </a:rPr>
              <a:t>In reality steel and glass will bond. There will be no </a:t>
            </a:r>
            <a:r>
              <a:rPr lang="en-US" sz="2000" dirty="0">
                <a:solidFill>
                  <a:srgbClr val="0067C6"/>
                </a:solidFill>
              </a:rPr>
              <a:t>gap. </a:t>
            </a:r>
            <a:endParaRPr lang="en-US" sz="2000" dirty="0" smtClean="0">
              <a:solidFill>
                <a:srgbClr val="0067C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Steel/glass billets can be heated in furnace without fracture.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67C6"/>
                </a:solidFill>
              </a:rPr>
              <a:t>Steel/aluminum cannot </a:t>
            </a:r>
            <a:r>
              <a:rPr lang="en-US" sz="2000" dirty="0">
                <a:solidFill>
                  <a:srgbClr val="0067C6"/>
                </a:solidFill>
              </a:rPr>
              <a:t>be heated in furnace without </a:t>
            </a:r>
            <a:r>
              <a:rPr lang="en-US" sz="2000" dirty="0" smtClean="0">
                <a:solidFill>
                  <a:srgbClr val="0067C6"/>
                </a:solidFill>
              </a:rPr>
              <a:t>fracture.</a:t>
            </a:r>
            <a:endParaRPr lang="en-US" sz="2000" dirty="0">
              <a:solidFill>
                <a:srgbClr val="0067C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67C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1912793" y="3282950"/>
            <a:ext cx="653145" cy="17090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2" y="1733550"/>
            <a:ext cx="605203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1622" y="1162050"/>
            <a:ext cx="1665841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Furnace heating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8922" y="1162050"/>
            <a:ext cx="1140056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cooling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561322" y="3524250"/>
            <a:ext cx="25400" cy="1117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630452" y="4057075"/>
            <a:ext cx="13596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at mid height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 bwMode="auto">
          <a:xfrm flipH="1">
            <a:off x="5586722" y="4349463"/>
            <a:ext cx="1043730" cy="4456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367522" y="2686050"/>
            <a:ext cx="14734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32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 in upper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lower halves</a:t>
            </a:r>
            <a:endParaRPr lang="en-US" dirty="0"/>
          </a:p>
        </p:txBody>
      </p:sp>
      <p:pic>
        <p:nvPicPr>
          <p:cNvPr id="1050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5"/>
          <a:stretch/>
        </p:blipFill>
        <p:spPr bwMode="auto">
          <a:xfrm>
            <a:off x="6620260" y="1379835"/>
            <a:ext cx="2281682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>
            <a:stCxn id="15" idx="0"/>
          </p:cNvCxnSpPr>
          <p:nvPr/>
        </p:nvCxnSpPr>
        <p:spPr bwMode="auto">
          <a:xfrm flipV="1">
            <a:off x="7310286" y="3289300"/>
            <a:ext cx="1122514" cy="76777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840722" y="2209800"/>
            <a:ext cx="2655578" cy="74295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9" name="Straight Arrow Connector 1058"/>
          <p:cNvCxnSpPr/>
          <p:nvPr/>
        </p:nvCxnSpPr>
        <p:spPr bwMode="auto">
          <a:xfrm>
            <a:off x="1116322" y="1504195"/>
            <a:ext cx="228600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402322" y="1504195"/>
            <a:ext cx="2286000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4553662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039100" cy="1096963"/>
          </a:xfrm>
        </p:spPr>
        <p:txBody>
          <a:bodyPr/>
          <a:lstStyle/>
          <a:p>
            <a:r>
              <a:rPr lang="en-US" sz="2800" dirty="0" smtClean="0"/>
              <a:t>Stress histories and final stress states </a:t>
            </a:r>
            <a:br>
              <a:rPr lang="en-US" sz="2800" dirty="0" smtClean="0"/>
            </a:br>
            <a:r>
              <a:rPr lang="en-US" sz="2800" dirty="0" smtClean="0"/>
              <a:t>in steel/glass after furnace heating and air cooling</a:t>
            </a:r>
            <a:endParaRPr lang="en-US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39" y="1155699"/>
            <a:ext cx="4899661" cy="30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582160"/>
            <a:ext cx="1823720" cy="19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80" y="4526598"/>
            <a:ext cx="1827266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46612"/>
            <a:ext cx="1752600" cy="18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57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79" y="1351280"/>
            <a:ext cx="3743960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Axial stress histories on various locations on steel cylinder. </a:t>
            </a:r>
            <a:endParaRPr lang="en-US" sz="2000" dirty="0" smtClean="0"/>
          </a:p>
          <a:p>
            <a:r>
              <a:rPr lang="en-US" sz="2400" b="1" dirty="0" smtClean="0">
                <a:solidFill>
                  <a:srgbClr val="0067C6"/>
                </a:solidFill>
              </a:rPr>
              <a:t>* </a:t>
            </a:r>
            <a:r>
              <a:rPr lang="en-US" sz="2000" dirty="0" smtClean="0">
                <a:solidFill>
                  <a:srgbClr val="0067C6"/>
                </a:solidFill>
              </a:rPr>
              <a:t> The </a:t>
            </a:r>
            <a:r>
              <a:rPr lang="en-US" sz="2000" dirty="0">
                <a:solidFill>
                  <a:srgbClr val="0067C6"/>
                </a:solidFill>
              </a:rPr>
              <a:t>highest axial stress occurs at the inner corner of steel end cap and the steel cylinder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3886200"/>
            <a:ext cx="2664512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stress states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693920"/>
            <a:ext cx="304892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1238044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672" y="1421946"/>
            <a:ext cx="7574871" cy="46958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Feasibility of hot </a:t>
            </a:r>
            <a:r>
              <a:rPr lang="en-GB" sz="2000" dirty="0" err="1"/>
              <a:t>hydroforging</a:t>
            </a:r>
            <a:r>
              <a:rPr lang="en-GB" sz="2000" dirty="0"/>
              <a:t> and investment forging for </a:t>
            </a:r>
            <a:r>
              <a:rPr lang="en-GB" sz="2000" dirty="0" err="1"/>
              <a:t>lightweighting</a:t>
            </a:r>
            <a:r>
              <a:rPr lang="en-GB" sz="2000" dirty="0"/>
              <a:t>, net shape forging and waste reduction are demonstrated.</a:t>
            </a:r>
          </a:p>
          <a:p>
            <a:pPr lvl="0">
              <a:spcAft>
                <a:spcPts val="600"/>
              </a:spcAft>
            </a:pPr>
            <a:r>
              <a:rPr lang="en-GB" sz="2000" dirty="0" smtClean="0"/>
              <a:t>Steel/</a:t>
            </a:r>
            <a:r>
              <a:rPr lang="en-GB" sz="2000" dirty="0" err="1" smtClean="0"/>
              <a:t>aluminum</a:t>
            </a:r>
            <a:r>
              <a:rPr lang="en-GB" sz="2000" dirty="0" smtClean="0"/>
              <a:t> hybrid billets </a:t>
            </a:r>
            <a:r>
              <a:rPr lang="en-GB" sz="2000" dirty="0"/>
              <a:t>were prepared. Then, the </a:t>
            </a:r>
            <a:r>
              <a:rPr lang="en-GB" sz="2000" dirty="0" smtClean="0"/>
              <a:t>billets </a:t>
            </a:r>
            <a:r>
              <a:rPr lang="en-GB" sz="2000" dirty="0"/>
              <a:t>were hot </a:t>
            </a:r>
            <a:r>
              <a:rPr lang="en-GB" sz="2000" dirty="0" err="1"/>
              <a:t>hydroforged</a:t>
            </a:r>
            <a:r>
              <a:rPr lang="en-GB" sz="2000" dirty="0"/>
              <a:t> in closed </a:t>
            </a:r>
            <a:r>
              <a:rPr lang="en-GB" sz="2000" dirty="0" smtClean="0"/>
              <a:t>dies.</a:t>
            </a:r>
          </a:p>
          <a:p>
            <a:pPr lvl="0">
              <a:spcAft>
                <a:spcPts val="600"/>
              </a:spcAft>
            </a:pPr>
            <a:r>
              <a:rPr lang="en-GB" sz="2000" dirty="0"/>
              <a:t>A uniform steel wall thickness was observed all around the </a:t>
            </a:r>
            <a:r>
              <a:rPr lang="en-GB" sz="2000" dirty="0" smtClean="0"/>
              <a:t>hot </a:t>
            </a:r>
            <a:r>
              <a:rPr lang="en-GB" sz="2000" dirty="0" err="1" smtClean="0"/>
              <a:t>hydroforged</a:t>
            </a:r>
            <a:r>
              <a:rPr lang="en-GB" sz="2000" dirty="0" smtClean="0"/>
              <a:t> </a:t>
            </a:r>
            <a:r>
              <a:rPr lang="en-GB" sz="2000" dirty="0"/>
              <a:t>part upon cross sectioning</a:t>
            </a:r>
            <a:r>
              <a:rPr lang="en-GB" sz="2000" dirty="0" smtClean="0"/>
              <a:t>.</a:t>
            </a:r>
          </a:p>
          <a:p>
            <a:pPr lvl="0">
              <a:spcAft>
                <a:spcPts val="600"/>
              </a:spcAft>
            </a:pPr>
            <a:r>
              <a:rPr lang="en-GB" sz="2000" dirty="0" smtClean="0"/>
              <a:t>Weld seams are healed (normalized) upon hot </a:t>
            </a:r>
            <a:r>
              <a:rPr lang="en-GB" sz="2000" dirty="0" err="1" smtClean="0"/>
              <a:t>hydroforging</a:t>
            </a:r>
            <a:r>
              <a:rPr lang="en-GB" sz="2000" dirty="0" smtClean="0"/>
              <a:t>.</a:t>
            </a:r>
          </a:p>
          <a:p>
            <a:pPr lvl="0">
              <a:spcAft>
                <a:spcPts val="600"/>
              </a:spcAft>
            </a:pPr>
            <a:r>
              <a:rPr lang="en-GB" sz="2000" dirty="0" smtClean="0"/>
              <a:t>Steel/glass is a more promising hybrid than steel/</a:t>
            </a:r>
            <a:r>
              <a:rPr lang="en-GB" sz="2000" dirty="0" err="1" smtClean="0"/>
              <a:t>aluminum</a:t>
            </a:r>
            <a:r>
              <a:rPr lang="en-GB" sz="2000" dirty="0" smtClean="0"/>
              <a:t> for hot </a:t>
            </a:r>
            <a:r>
              <a:rPr lang="en-GB" sz="2000" dirty="0" err="1" smtClean="0"/>
              <a:t>hydroforging</a:t>
            </a:r>
            <a:r>
              <a:rPr lang="en-GB" sz="2000" dirty="0" smtClean="0"/>
              <a:t> due to the CTE match.</a:t>
            </a:r>
          </a:p>
          <a:p>
            <a:pPr lvl="0">
              <a:spcAft>
                <a:spcPts val="600"/>
              </a:spcAft>
            </a:pPr>
            <a:endParaRPr lang="en-GB" sz="2000" dirty="0" smtClean="0"/>
          </a:p>
          <a:p>
            <a:pPr lvl="0"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6535852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Eaton - whit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95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002489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671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096963"/>
          </a:xfrm>
        </p:spPr>
        <p:txBody>
          <a:bodyPr/>
          <a:lstStyle/>
          <a:p>
            <a:pPr lvl="1"/>
            <a:r>
              <a:rPr lang="en-US" sz="2800" dirty="0" smtClean="0"/>
              <a:t>High frequency </a:t>
            </a:r>
            <a:r>
              <a:rPr lang="en-US" sz="2800" dirty="0"/>
              <a:t>i</a:t>
            </a:r>
            <a:r>
              <a:rPr lang="en-US" sz="2800" dirty="0" smtClean="0"/>
              <a:t>nduction </a:t>
            </a:r>
            <a:r>
              <a:rPr lang="en-US" sz="2800" dirty="0"/>
              <a:t>p</a:t>
            </a:r>
            <a:r>
              <a:rPr lang="en-US" sz="2800" dirty="0" smtClean="0"/>
              <a:t>ower</a:t>
            </a:r>
            <a:br>
              <a:rPr lang="en-US" sz="2800" dirty="0" smtClean="0"/>
            </a:br>
            <a:r>
              <a:rPr lang="en-US" sz="2400" i="1" dirty="0" smtClean="0"/>
              <a:t>10 kHz, 500 kW </a:t>
            </a:r>
            <a:endParaRPr lang="en-US" sz="28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r="3570"/>
          <a:stretch/>
        </p:blipFill>
        <p:spPr bwMode="auto">
          <a:xfrm>
            <a:off x="304800" y="1295400"/>
            <a:ext cx="5334000" cy="470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13668" r="16841" b="23782"/>
          <a:stretch/>
        </p:blipFill>
        <p:spPr bwMode="auto">
          <a:xfrm>
            <a:off x="5993995" y="1295400"/>
            <a:ext cx="2735516" cy="366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6300" y="6002159"/>
            <a:ext cx="4191000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Induction heater controller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3994" y="4958684"/>
            <a:ext cx="2921405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oil for high frequency induction heating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2988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240" y="0"/>
            <a:ext cx="9144000" cy="1143000"/>
          </a:xfrm>
        </p:spPr>
        <p:txBody>
          <a:bodyPr/>
          <a:lstStyle/>
          <a:p>
            <a:r>
              <a:rPr lang="en-US" sz="2800" dirty="0"/>
              <a:t>I</a:t>
            </a:r>
            <a:r>
              <a:rPr lang="en-US" sz="2800" dirty="0" smtClean="0"/>
              <a:t>nduction </a:t>
            </a:r>
            <a:r>
              <a:rPr lang="en-US" sz="2800" dirty="0"/>
              <a:t>heating simulations for solid state hot forging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 smtClean="0"/>
              <a:t>Temperature vs. </a:t>
            </a:r>
            <a:r>
              <a:rPr lang="en-US" sz="2400" i="1" dirty="0"/>
              <a:t>t</a:t>
            </a:r>
            <a:r>
              <a:rPr lang="en-US" sz="2400" i="1" dirty="0" smtClean="0"/>
              <a:t>ime in the radial direction </a:t>
            </a:r>
            <a:endParaRPr lang="en-US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95648" y="1162593"/>
            <a:ext cx="6088380" cy="2799807"/>
            <a:chOff x="1008352" y="485888"/>
            <a:chExt cx="8135648" cy="514643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52" y="762000"/>
              <a:ext cx="8135648" cy="487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398281" y="1030148"/>
              <a:ext cx="36365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95600" y="2286001"/>
              <a:ext cx="219076" cy="609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19" t="86639" r="75047" b="10036"/>
            <a:stretch/>
          </p:blipFill>
          <p:spPr bwMode="auto">
            <a:xfrm>
              <a:off x="2328026" y="4957761"/>
              <a:ext cx="8914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60" t="84487" r="34186" b="13362"/>
            <a:stretch/>
          </p:blipFill>
          <p:spPr bwMode="auto">
            <a:xfrm>
              <a:off x="5715001" y="4841080"/>
              <a:ext cx="1066800" cy="23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6129339" y="1447800"/>
              <a:ext cx="119062" cy="304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624515" y="990600"/>
              <a:ext cx="242885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528362" y="804472"/>
              <a:ext cx="301283" cy="13849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32007" y="1072114"/>
              <a:ext cx="593432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Ramp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9899" y="620201"/>
              <a:ext cx="498855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Hold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6008" y="485888"/>
              <a:ext cx="751231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Transfer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5971" y="1791216"/>
              <a:ext cx="930068" cy="514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Core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23676" y="698248"/>
              <a:ext cx="934872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Steel Case</a:t>
              </a:r>
              <a:endParaRPr lang="en-US" sz="1200" dirty="0"/>
            </a:p>
          </p:txBody>
        </p:sp>
      </p:grp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594539"/>
              </p:ext>
            </p:extLst>
          </p:nvPr>
        </p:nvGraphicFramePr>
        <p:xfrm>
          <a:off x="1427389" y="3962400"/>
          <a:ext cx="6475640" cy="233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7447" y="1747764"/>
            <a:ext cx="1932025" cy="117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3770776"/>
            <a:ext cx="642258" cy="23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760912" y="4962856"/>
            <a:ext cx="673878" cy="2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66810" y="5084015"/>
            <a:ext cx="696024" cy="279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Core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380259" y="4043094"/>
            <a:ext cx="699619" cy="150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Steel Case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077001" y="6211669"/>
            <a:ext cx="7066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67C6"/>
                </a:solidFill>
              </a:rPr>
              <a:t>Both steel and aluminum are in solid state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67C6"/>
                </a:solidFill>
              </a:rPr>
              <a:t>Due to differential heating rate steel shell pulled away from the core</a:t>
            </a:r>
            <a:endParaRPr lang="en-US" sz="1800" dirty="0">
              <a:solidFill>
                <a:srgbClr val="0067C6"/>
              </a:solidFill>
            </a:endParaRPr>
          </a:p>
        </p:txBody>
      </p:sp>
      <p:pic>
        <p:nvPicPr>
          <p:cNvPr id="30" name="Picture 29" descr="C:\bi-material report\DPT meeting\Captu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0" y="1909467"/>
            <a:ext cx="1653661" cy="99254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2737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Billet induction heating simulations for hot </a:t>
            </a:r>
            <a:r>
              <a:rPr lang="en-US" dirty="0" err="1" smtClean="0"/>
              <a:t>hydroforging</a:t>
            </a:r>
            <a:r>
              <a:rPr lang="en-US" dirty="0" smtClean="0"/>
              <a:t>, on-off control strategy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81101"/>
            <a:ext cx="4324349" cy="276225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876673"/>
            <a:ext cx="3743325" cy="24193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48250" y="1371600"/>
            <a:ext cx="379095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Iso</a:t>
            </a:r>
            <a:r>
              <a:rPr lang="en-GB" dirty="0"/>
              <a:t>-temperature lines showing the temperature distribution in the radial direction from the </a:t>
            </a:r>
            <a:r>
              <a:rPr lang="en-GB" dirty="0" err="1"/>
              <a:t>center</a:t>
            </a:r>
            <a:r>
              <a:rPr lang="en-GB" dirty="0"/>
              <a:t> axis to the outer diameter of the billet at mid height of the billet as function of the heating time. The heating simulation shows the effect of on/off control strategy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38725" y="4419600"/>
            <a:ext cx="371475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Heating simulation shows that </a:t>
            </a:r>
            <a:r>
              <a:rPr lang="en-GB" dirty="0" err="1"/>
              <a:t>aluminum</a:t>
            </a:r>
            <a:r>
              <a:rPr lang="en-GB" dirty="0"/>
              <a:t> core reaches 1000C in 6 on/off cycles in 60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50151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79" y="0"/>
            <a:ext cx="8656321" cy="1096963"/>
          </a:xfrm>
        </p:spPr>
        <p:txBody>
          <a:bodyPr/>
          <a:lstStyle/>
          <a:p>
            <a:r>
              <a:rPr lang="en-US" dirty="0" smtClean="0"/>
              <a:t>FEA of subassembly </a:t>
            </a:r>
            <a:r>
              <a:rPr lang="en-US" dirty="0"/>
              <a:t>with h</a:t>
            </a:r>
            <a:r>
              <a:rPr lang="en-US" dirty="0" smtClean="0"/>
              <a:t>ybrid gears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1524000"/>
            <a:ext cx="82486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1219200" y="1752600"/>
            <a:ext cx="533400" cy="5334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1219200" y="1752600"/>
            <a:ext cx="2362200" cy="2794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28600" y="1295400"/>
            <a:ext cx="2895600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Steel on the outside</a:t>
            </a:r>
            <a:endParaRPr lang="en-US" b="1" dirty="0"/>
          </a:p>
        </p:txBody>
      </p:sp>
      <p:cxnSp>
        <p:nvCxnSpPr>
          <p:cNvPr id="11" name="Straight Arrow Connector 10"/>
          <p:cNvCxnSpPr>
            <a:endCxn id="1026" idx="2"/>
          </p:cNvCxnSpPr>
          <p:nvPr/>
        </p:nvCxnSpPr>
        <p:spPr bwMode="auto">
          <a:xfrm>
            <a:off x="3886200" y="5029200"/>
            <a:ext cx="685800" cy="98107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endCxn id="1026" idx="2"/>
          </p:cNvCxnSpPr>
          <p:nvPr/>
        </p:nvCxnSpPr>
        <p:spPr bwMode="auto">
          <a:xfrm>
            <a:off x="2209800" y="5638800"/>
            <a:ext cx="2362200" cy="37147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572000" y="5862637"/>
            <a:ext cx="3962400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Aluminum in the core</a:t>
            </a:r>
            <a:endParaRPr lang="en-US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314" y="4392386"/>
            <a:ext cx="2144094" cy="107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047303"/>
            <a:ext cx="1066800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Gear B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29100" y="5029200"/>
            <a:ext cx="1066800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Gear 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6689231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reactions at bearing supports and torsional spring at end face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19" y="1731923"/>
            <a:ext cx="48863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81" y="1356361"/>
            <a:ext cx="1883022" cy="99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5869" y="5846723"/>
            <a:ext cx="182977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Bearing Front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79781" y="2401669"/>
            <a:ext cx="3081339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Torsional spring at end face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4954" y="3956963"/>
            <a:ext cx="182977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Bearing Rear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44" y="4922520"/>
            <a:ext cx="2218636" cy="86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24" y="3002280"/>
            <a:ext cx="2294049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33" y="4554535"/>
            <a:ext cx="3029424" cy="165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6221" y="5936142"/>
            <a:ext cx="3127779" cy="662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deformation of assembly </a:t>
            </a:r>
          </a:p>
          <a:p>
            <a:r>
              <a:rPr lang="en-US" dirty="0" smtClean="0"/>
              <a:t>reduces stress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5775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lightweight gear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43100" y="5391150"/>
            <a:ext cx="53625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7C6"/>
                </a:solidFill>
              </a:rPr>
              <a:t>The outer structure is steel, the inner structure is a </a:t>
            </a:r>
            <a:r>
              <a:rPr lang="en-GB" sz="2000" dirty="0" smtClean="0">
                <a:solidFill>
                  <a:srgbClr val="0067C6"/>
                </a:solidFill>
              </a:rPr>
              <a:t>low melting lightweight </a:t>
            </a:r>
            <a:r>
              <a:rPr lang="en-GB" sz="2000" dirty="0">
                <a:solidFill>
                  <a:srgbClr val="0067C6"/>
                </a:solidFill>
              </a:rPr>
              <a:t>material.</a:t>
            </a:r>
            <a:endParaRPr lang="en-US" sz="2000" dirty="0">
              <a:solidFill>
                <a:srgbClr val="0067C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468438"/>
            <a:ext cx="5424487" cy="354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53985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Subassembly deformation and stress </a:t>
            </a:r>
            <a:br>
              <a:rPr lang="en-US" dirty="0" smtClean="0"/>
            </a:br>
            <a:r>
              <a:rPr lang="en-US" sz="2400" i="1" dirty="0" smtClean="0"/>
              <a:t>All steel gear and hybrid </a:t>
            </a:r>
            <a:r>
              <a:rPr lang="en-US" sz="2400" i="1" dirty="0"/>
              <a:t>f</a:t>
            </a:r>
            <a:r>
              <a:rPr lang="en-US" sz="2400" i="1" dirty="0" smtClean="0"/>
              <a:t>orged </a:t>
            </a:r>
            <a:r>
              <a:rPr lang="en-US" sz="2400" i="1" dirty="0"/>
              <a:t>g</a:t>
            </a:r>
            <a:r>
              <a:rPr lang="en-US" sz="2400" i="1" dirty="0" smtClean="0"/>
              <a:t>ear</a:t>
            </a:r>
            <a:endParaRPr lang="en-US" sz="24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40137"/>
              </p:ext>
            </p:extLst>
          </p:nvPr>
        </p:nvGraphicFramePr>
        <p:xfrm>
          <a:off x="304800" y="1798321"/>
          <a:ext cx="8641080" cy="1914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440"/>
                <a:gridCol w="1234440"/>
                <a:gridCol w="1234440"/>
                <a:gridCol w="1234440"/>
                <a:gridCol w="1234440"/>
                <a:gridCol w="1234440"/>
                <a:gridCol w="1234440"/>
              </a:tblGrid>
              <a:tr h="28195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Hybrid-Bi-Metal forging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 Steel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47484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Gear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Gear</a:t>
                      </a:r>
                      <a:r>
                        <a:rPr lang="en-US" sz="1400" baseline="0" dirty="0" smtClean="0"/>
                        <a:t> 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Countershaft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Gear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Gear</a:t>
                      </a:r>
                      <a:r>
                        <a:rPr lang="en-US" sz="1400" baseline="0" dirty="0" smtClean="0"/>
                        <a:t> 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Countershaft</a:t>
                      </a:r>
                      <a:endParaRPr lang="en-US" sz="1400" dirty="0"/>
                    </a:p>
                  </a:txBody>
                  <a:tcPr/>
                </a:tc>
              </a:tr>
              <a:tr h="2585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0.294</a:t>
                      </a:r>
                      <a:endParaRPr lang="en-US" sz="1400" dirty="0"/>
                    </a:p>
                  </a:txBody>
                  <a:tcPr/>
                </a:tc>
              </a:tr>
              <a:tr h="258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Angular (</a:t>
                      </a:r>
                      <a:r>
                        <a:rPr lang="en-US" sz="1400" baseline="30000" dirty="0" smtClean="0"/>
                        <a:t>0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</a:tr>
              <a:tr h="3474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Radial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-0.123</a:t>
                      </a:r>
                      <a:endParaRPr lang="en-US" sz="1400" dirty="0"/>
                    </a:p>
                  </a:txBody>
                  <a:tcPr/>
                </a:tc>
              </a:tr>
              <a:tr h="2585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Axial (mm)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-0.0442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0.031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34998"/>
              </p:ext>
            </p:extLst>
          </p:nvPr>
        </p:nvGraphicFramePr>
        <p:xfrm>
          <a:off x="182880" y="4632960"/>
          <a:ext cx="6156960" cy="1523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392"/>
                <a:gridCol w="1231392"/>
                <a:gridCol w="1231392"/>
                <a:gridCol w="1231392"/>
                <a:gridCol w="1231392"/>
              </a:tblGrid>
              <a:tr h="140494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Hybrid-Bi-Metal forging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 Steel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140494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Gear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Gear</a:t>
                      </a:r>
                      <a:r>
                        <a:rPr lang="en-US" sz="1400" baseline="0" dirty="0" smtClean="0"/>
                        <a:t> 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Gear 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Gear</a:t>
                      </a:r>
                      <a:r>
                        <a:rPr lang="en-US" sz="1400" baseline="0" dirty="0" smtClean="0"/>
                        <a:t> D</a:t>
                      </a:r>
                      <a:endParaRPr lang="en-US" sz="1400" dirty="0"/>
                    </a:p>
                  </a:txBody>
                  <a:tcPr/>
                </a:tc>
              </a:tr>
              <a:tr h="1404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Von-Mises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745</a:t>
                      </a:r>
                      <a:endParaRPr lang="en-US" sz="1400" dirty="0"/>
                    </a:p>
                  </a:txBody>
                  <a:tcPr/>
                </a:tc>
              </a:tr>
              <a:tr h="2388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 principal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674</a:t>
                      </a:r>
                      <a:endParaRPr lang="en-US" sz="1400" dirty="0"/>
                    </a:p>
                  </a:txBody>
                  <a:tcPr/>
                </a:tc>
              </a:tr>
              <a:tr h="2388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 principal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-934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-978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-831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200" y="4206240"/>
            <a:ext cx="2362200" cy="220162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67C6"/>
                </a:solidFill>
              </a:rPr>
              <a:t>No stress or deflection is increased more than 8% for the bimetal gear compared to the all-steel gear</a:t>
            </a:r>
            <a:endParaRPr lang="en-US" sz="1800" b="1" dirty="0">
              <a:solidFill>
                <a:srgbClr val="0067C6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96840" y="3039055"/>
            <a:ext cx="1295400" cy="357146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93520" y="3019840"/>
            <a:ext cx="1295400" cy="357146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01440" y="5242560"/>
            <a:ext cx="1143000" cy="280946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32560" y="5277678"/>
            <a:ext cx="1143000" cy="280946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219200"/>
            <a:ext cx="2016899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Deformations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" y="3992880"/>
            <a:ext cx="2390398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Stresses  (MPa)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495092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464" y="1218441"/>
            <a:ext cx="4800476" cy="2903979"/>
            <a:chOff x="-53216" y="1066041"/>
            <a:chExt cx="6489645" cy="4103891"/>
          </a:xfrm>
        </p:grpSpPr>
        <p:graphicFrame>
          <p:nvGraphicFramePr>
            <p:cNvPr id="27" name="Chart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24823648"/>
                </p:ext>
              </p:extLst>
            </p:nvPr>
          </p:nvGraphicFramePr>
          <p:xfrm>
            <a:off x="-53216" y="1066041"/>
            <a:ext cx="6489645" cy="41038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827199" y="2190028"/>
              <a:ext cx="341719" cy="383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2655277" y="1729100"/>
              <a:ext cx="304800" cy="383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838199" y="2540303"/>
              <a:ext cx="64513" cy="593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Oval 11"/>
            <p:cNvSpPr/>
            <p:nvPr/>
          </p:nvSpPr>
          <p:spPr>
            <a:xfrm>
              <a:off x="2731477" y="209843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Oval 12"/>
            <p:cNvSpPr/>
            <p:nvPr/>
          </p:nvSpPr>
          <p:spPr>
            <a:xfrm>
              <a:off x="3516923" y="376896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Oval 13"/>
            <p:cNvSpPr/>
            <p:nvPr/>
          </p:nvSpPr>
          <p:spPr>
            <a:xfrm>
              <a:off x="4366846" y="208084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Oval 14"/>
            <p:cNvSpPr/>
            <p:nvPr/>
          </p:nvSpPr>
          <p:spPr>
            <a:xfrm>
              <a:off x="5638800" y="212773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3581400" y="3657600"/>
              <a:ext cx="304800" cy="383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4261339" y="1740877"/>
              <a:ext cx="304801" cy="395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</a:rPr>
                <a:t>d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5386754" y="1987063"/>
              <a:ext cx="304800" cy="383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22520" y="1211580"/>
            <a:ext cx="2042160" cy="2971800"/>
            <a:chOff x="6324600" y="1066800"/>
            <a:chExt cx="2819400" cy="4103132"/>
          </a:xfrm>
        </p:grpSpPr>
        <p:pic>
          <p:nvPicPr>
            <p:cNvPr id="16386" name="Picture 2" descr="I:\ISE\bi-material\die stress\04-09-2013\solidsteel1000C\dieshape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30" t="15408" r="22349" b="10248"/>
            <a:stretch/>
          </p:blipFill>
          <p:spPr bwMode="auto">
            <a:xfrm>
              <a:off x="6324600" y="1066800"/>
              <a:ext cx="2819400" cy="4008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229600" y="4800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7675685" y="4343400"/>
              <a:ext cx="304800" cy="47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229600" y="482990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684477" y="468923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00" y="422030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162800" y="423203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488723" y="423789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7631723" y="393018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7086600" y="389791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flipH="1">
              <a:off x="6477000" y="3886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39436"/>
              </p:ext>
            </p:extLst>
          </p:nvPr>
        </p:nvGraphicFramePr>
        <p:xfrm>
          <a:off x="1325880" y="4876800"/>
          <a:ext cx="6583679" cy="122681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333651"/>
                <a:gridCol w="1174553"/>
                <a:gridCol w="1112735"/>
                <a:gridCol w="1962740"/>
              </a:tblGrid>
              <a:tr h="386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Ram displacement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mm/406mm)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Forge </a:t>
                      </a:r>
                      <a:r>
                        <a:rPr lang="en-US" sz="1200" u="none" strike="noStrike" dirty="0" smtClean="0">
                          <a:effectLst/>
                        </a:rPr>
                        <a:t>load</a:t>
                      </a:r>
                    </a:p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(ton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Fill </a:t>
                      </a:r>
                      <a:r>
                        <a:rPr lang="en-US" sz="1200" u="none" strike="noStrike" dirty="0" smtClean="0">
                          <a:effectLst/>
                        </a:rPr>
                        <a:t>radius,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Stress at the die </a:t>
                      </a:r>
                      <a:r>
                        <a:rPr lang="en-US" sz="1200" u="none" strike="noStrike" dirty="0" smtClean="0">
                          <a:effectLst/>
                        </a:rPr>
                        <a:t>fillet,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(MPa)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80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405.90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1.50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80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405.87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2.30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80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405.68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29" name="Picture 2" descr="I:\ISE\bi-material\die stress\04-09-2013\solidsteel1000C\steel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13273" r="1203" b="12561"/>
          <a:stretch/>
        </p:blipFill>
        <p:spPr bwMode="auto">
          <a:xfrm>
            <a:off x="7093049" y="1920240"/>
            <a:ext cx="1880764" cy="19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924800" cy="1096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ie stress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8774" y="1226820"/>
            <a:ext cx="1761508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Forging </a:t>
            </a:r>
          </a:p>
          <a:p>
            <a:r>
              <a:rPr lang="en-US" sz="1400" dirty="0" smtClean="0"/>
              <a:t>temperature: 1100C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1258922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130" y="1487262"/>
            <a:ext cx="7966755" cy="4305300"/>
          </a:xfrm>
        </p:spPr>
        <p:txBody>
          <a:bodyPr/>
          <a:lstStyle/>
          <a:p>
            <a:pPr lv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j-lt"/>
                <a:ea typeface="Calibri"/>
                <a:cs typeface="Times New Roman"/>
              </a:rPr>
              <a:t>F</a:t>
            </a:r>
            <a:r>
              <a:rPr lang="en-US" sz="2400" dirty="0" smtClean="0">
                <a:latin typeface="+mj-lt"/>
                <a:ea typeface="Calibri"/>
                <a:cs typeface="Times New Roman"/>
              </a:rPr>
              <a:t>orging light weight hybrid gears </a:t>
            </a:r>
            <a:r>
              <a:rPr lang="en-US" sz="2400" dirty="0">
                <a:latin typeface="+mj-lt"/>
                <a:ea typeface="Calibri"/>
                <a:cs typeface="Times New Roman"/>
              </a:rPr>
              <a:t>with </a:t>
            </a:r>
            <a:r>
              <a:rPr lang="en-US" sz="2400" dirty="0" smtClean="0">
                <a:latin typeface="+mj-lt"/>
                <a:ea typeface="Calibri"/>
                <a:cs typeface="Times New Roman"/>
              </a:rPr>
              <a:t>net teeth and near net center.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lv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+mj-lt"/>
                <a:ea typeface="Calibri"/>
                <a:cs typeface="Times New Roman"/>
              </a:rPr>
              <a:t>The hybrid gear has all steel outer structure. 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j-lt"/>
                <a:ea typeface="Calibri"/>
                <a:cs typeface="Times New Roman"/>
              </a:rPr>
              <a:t>Investment forging </a:t>
            </a:r>
            <a:r>
              <a:rPr lang="en-US" sz="2400" dirty="0" smtClean="0">
                <a:latin typeface="+mj-lt"/>
                <a:ea typeface="Calibri"/>
                <a:cs typeface="Times New Roman"/>
              </a:rPr>
              <a:t>is enabled (molten core can be emptied).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+mj-lt"/>
                <a:ea typeface="Calibri"/>
                <a:cs typeface="Times New Roman"/>
              </a:rPr>
              <a:t>Press loads are reduced and larger gears can be forged.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lv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+mj-lt"/>
                <a:ea typeface="Calibri"/>
                <a:cs typeface="Times New Roman"/>
              </a:rPr>
              <a:t>30</a:t>
            </a:r>
            <a:r>
              <a:rPr lang="en-US" sz="2400" dirty="0">
                <a:latin typeface="+mj-lt"/>
                <a:ea typeface="Calibri"/>
                <a:cs typeface="Times New Roman"/>
              </a:rPr>
              <a:t>% to </a:t>
            </a:r>
            <a:r>
              <a:rPr lang="en-US" sz="2400" dirty="0" smtClean="0">
                <a:latin typeface="+mj-lt"/>
                <a:ea typeface="Calibri"/>
                <a:cs typeface="Times New Roman"/>
              </a:rPr>
              <a:t>50</a:t>
            </a:r>
            <a:r>
              <a:rPr lang="en-US" sz="2400" dirty="0">
                <a:latin typeface="+mj-lt"/>
                <a:ea typeface="Calibri"/>
                <a:cs typeface="Times New Roman"/>
              </a:rPr>
              <a:t>% weight reduction per gear is targeted.</a:t>
            </a:r>
          </a:p>
          <a:p>
            <a:pPr lv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+mj-lt"/>
                <a:ea typeface="Calibri"/>
                <a:cs typeface="Times New Roman"/>
              </a:rPr>
              <a:t>60</a:t>
            </a:r>
            <a:r>
              <a:rPr lang="en-US" sz="2400" dirty="0">
                <a:latin typeface="+mj-lt"/>
                <a:ea typeface="Calibri"/>
                <a:cs typeface="Times New Roman"/>
              </a:rPr>
              <a:t>% to 70% reduction in machining scrap rate due to near net teeth</a:t>
            </a:r>
            <a:r>
              <a:rPr lang="en-US" sz="2400" dirty="0" smtClean="0">
                <a:latin typeface="+mj-lt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491940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Steels and low melting point materials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3" y="1566843"/>
            <a:ext cx="6456589" cy="467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42284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49" y="1247457"/>
            <a:ext cx="2350151" cy="21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88540"/>
            <a:ext cx="2743200" cy="262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37932"/>
            <a:ext cx="2305050" cy="234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modeling of stand-alone </a:t>
            </a:r>
            <a:r>
              <a:rPr lang="en-US" dirty="0"/>
              <a:t>h</a:t>
            </a:r>
            <a:r>
              <a:rPr lang="en-US" dirty="0" smtClean="0"/>
              <a:t>ybrid gear</a:t>
            </a:r>
            <a:br>
              <a:rPr lang="en-US" dirty="0" smtClean="0"/>
            </a:br>
            <a:r>
              <a:rPr lang="en-US" sz="2400" i="1" dirty="0" smtClean="0"/>
              <a:t>Loads, BCs and Contacts</a:t>
            </a:r>
            <a:endParaRPr lang="en-US" sz="24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04031"/>
              </p:ext>
            </p:extLst>
          </p:nvPr>
        </p:nvGraphicFramePr>
        <p:xfrm>
          <a:off x="647700" y="5791200"/>
          <a:ext cx="2628900" cy="381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6300"/>
                <a:gridCol w="876300"/>
                <a:gridCol w="8763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Ft (N)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 (N)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Resultant (N)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-22638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-8500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24181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386272"/>
            <a:ext cx="2246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Gear Loads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138431"/>
            <a:ext cx="23622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Cylindrical support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01607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0" y="5501607"/>
            <a:ext cx="1981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Bonded contact between Inner Al and Outer Steel.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7543800" y="2514600"/>
            <a:ext cx="762000" cy="30409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4648200" y="2743200"/>
            <a:ext cx="838200" cy="25146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7" y="3810000"/>
            <a:ext cx="2064573" cy="157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ular Callout 20"/>
          <p:cNvSpPr/>
          <p:nvPr/>
        </p:nvSpPr>
        <p:spPr bwMode="auto">
          <a:xfrm>
            <a:off x="1676400" y="1219200"/>
            <a:ext cx="609600" cy="359813"/>
          </a:xfrm>
          <a:prstGeom prst="wedgeRoundRectCallout">
            <a:avLst>
              <a:gd name="adj1" fmla="val -174569"/>
              <a:gd name="adj2" fmla="val 740539"/>
              <a:gd name="adj3" fmla="val 16667"/>
            </a:avLst>
          </a:prstGeom>
          <a:noFill/>
          <a:ln w="19050" cap="flat" cmpd="sng" algn="ctr">
            <a:solidFill>
              <a:srgbClr val="E7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78788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219200"/>
            <a:ext cx="25050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1295400"/>
            <a:ext cx="27146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plots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952625" y="5978359"/>
            <a:ext cx="220336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Max </a:t>
            </a:r>
            <a:r>
              <a:rPr lang="en-US" sz="1200" dirty="0" smtClean="0">
                <a:solidFill>
                  <a:srgbClr val="000000"/>
                </a:solidFill>
              </a:rPr>
              <a:t>von-</a:t>
            </a:r>
            <a:r>
              <a:rPr lang="en-US" sz="1200" dirty="0" err="1">
                <a:solidFill>
                  <a:srgbClr val="000000"/>
                </a:solidFill>
              </a:rPr>
              <a:t>M</a:t>
            </a:r>
            <a:r>
              <a:rPr lang="en-US" sz="1200" dirty="0" err="1" smtClean="0">
                <a:solidFill>
                  <a:srgbClr val="000000"/>
                </a:solidFill>
              </a:rPr>
              <a:t>ises</a:t>
            </a:r>
            <a:r>
              <a:rPr lang="en-US" sz="1200" dirty="0" smtClean="0">
                <a:solidFill>
                  <a:srgbClr val="000000"/>
                </a:solidFill>
              </a:rPr>
              <a:t> stress at fillet </a:t>
            </a:r>
            <a:r>
              <a:rPr lang="en-US" sz="1200" dirty="0">
                <a:solidFill>
                  <a:srgbClr val="000000"/>
                </a:solidFill>
              </a:rPr>
              <a:t>= </a:t>
            </a:r>
            <a:r>
              <a:rPr lang="en-US" sz="1200" dirty="0" smtClean="0">
                <a:solidFill>
                  <a:srgbClr val="000000"/>
                </a:solidFill>
              </a:rPr>
              <a:t>172.4 </a:t>
            </a:r>
            <a:r>
              <a:rPr lang="en-US" sz="1200" dirty="0">
                <a:solidFill>
                  <a:srgbClr val="000000"/>
                </a:solidFill>
              </a:rPr>
              <a:t>MPa 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2676475" y="1324902"/>
            <a:ext cx="295325" cy="656298"/>
          </a:xfrm>
          <a:prstGeom prst="wedgeRoundRectCallout">
            <a:avLst>
              <a:gd name="adj1" fmla="val -280600"/>
              <a:gd name="adj2" fmla="val 373859"/>
              <a:gd name="adj3" fmla="val 1666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50039" y="5978402"/>
            <a:ext cx="220336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Max </a:t>
            </a:r>
            <a:r>
              <a:rPr lang="en-US" sz="1200" dirty="0" smtClean="0">
                <a:solidFill>
                  <a:srgbClr val="000000"/>
                </a:solidFill>
              </a:rPr>
              <a:t>Principal stress at fillet </a:t>
            </a:r>
            <a:r>
              <a:rPr lang="en-US" sz="1200" dirty="0">
                <a:solidFill>
                  <a:srgbClr val="000000"/>
                </a:solidFill>
              </a:rPr>
              <a:t>= </a:t>
            </a:r>
            <a:r>
              <a:rPr lang="en-US" sz="1200" dirty="0" smtClean="0">
                <a:solidFill>
                  <a:srgbClr val="000000"/>
                </a:solidFill>
              </a:rPr>
              <a:t>164.5  </a:t>
            </a:r>
            <a:r>
              <a:rPr lang="en-US" sz="1200" dirty="0">
                <a:solidFill>
                  <a:srgbClr val="000000"/>
                </a:solidFill>
              </a:rPr>
              <a:t>MPa 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/>
          <a:stretch/>
        </p:blipFill>
        <p:spPr bwMode="auto">
          <a:xfrm>
            <a:off x="8153400" y="228600"/>
            <a:ext cx="918278" cy="73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 bwMode="auto">
          <a:xfrm>
            <a:off x="6172201" y="1524000"/>
            <a:ext cx="381000" cy="470560"/>
          </a:xfrm>
          <a:prstGeom prst="wedgeRoundRectCallout">
            <a:avLst>
              <a:gd name="adj1" fmla="val -57145"/>
              <a:gd name="adj2" fmla="val 538671"/>
              <a:gd name="adj3" fmla="val 1666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smtClean="0">
              <a:solidFill>
                <a:srgbClr val="FFFFFF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64" y="1524000"/>
            <a:ext cx="752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763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r="4760" b="14504"/>
          <a:stretch/>
        </p:blipFill>
        <p:spPr bwMode="auto">
          <a:xfrm>
            <a:off x="1971675" y="4117643"/>
            <a:ext cx="2000250" cy="188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1" y="4311484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29695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thickness optimization-Steel/Al gear</a:t>
            </a:r>
            <a:br>
              <a:rPr lang="en-US" dirty="0" smtClean="0"/>
            </a:br>
            <a:r>
              <a:rPr lang="en-US" sz="2400" i="1" dirty="0" smtClean="0"/>
              <a:t>Trade off between weight reduction and stress increas</a:t>
            </a:r>
            <a:r>
              <a:rPr lang="en-US" sz="2400" dirty="0" smtClean="0"/>
              <a:t>e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49008"/>
              </p:ext>
            </p:extLst>
          </p:nvPr>
        </p:nvGraphicFramePr>
        <p:xfrm>
          <a:off x="321881" y="1451927"/>
          <a:ext cx="8272553" cy="197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403"/>
                <a:gridCol w="1673403"/>
                <a:gridCol w="1673403"/>
                <a:gridCol w="1626172"/>
                <a:gridCol w="1626172"/>
              </a:tblGrid>
              <a:tr h="45413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Steel wall Thickness (mm)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Weight reduction (%)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von-Mises stress (MPa)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Stress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</a:rPr>
                        <a:t> Increase (%)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/>
                        </a:rPr>
                        <a:t>Weight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MS Mincho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+mn-lt"/>
                          <a:ea typeface="MS Mincho"/>
                        </a:rPr>
                        <a:t>reduc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MS Mincho"/>
                        </a:rPr>
                        <a:t>. penalty </a:t>
                      </a:r>
                      <a:endParaRPr lang="en-US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9404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steel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128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9404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34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/>
                        </a:rPr>
                        <a:t>0.85</a:t>
                      </a:r>
                      <a:endParaRPr lang="en-US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9404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158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23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/>
                        </a:rPr>
                        <a:t>0.66</a:t>
                      </a:r>
                      <a:endParaRPr lang="en-US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9404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152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</a:rPr>
                        <a:t>19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/>
                        </a:rPr>
                        <a:t>0.63</a:t>
                      </a:r>
                      <a:endParaRPr lang="en-US" sz="16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pic>
        <p:nvPicPr>
          <p:cNvPr id="1028" name="Chart 5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50920"/>
            <a:ext cx="4785360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291840" y="4800600"/>
            <a:ext cx="1615440" cy="65532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4922520" y="5227320"/>
            <a:ext cx="2133600" cy="3657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132320" y="5166360"/>
            <a:ext cx="196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7C6"/>
                </a:solidFill>
              </a:rPr>
              <a:t>Optimum steel</a:t>
            </a:r>
          </a:p>
          <a:p>
            <a:r>
              <a:rPr lang="en-US" sz="2000" b="1" dirty="0" smtClean="0">
                <a:solidFill>
                  <a:srgbClr val="0067C6"/>
                </a:solidFill>
              </a:rPr>
              <a:t>wall thickness</a:t>
            </a:r>
            <a:endParaRPr lang="en-US" sz="2000" b="1" dirty="0">
              <a:solidFill>
                <a:srgbClr val="0067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90947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thickness optimization-Hollow gear</a:t>
            </a:r>
            <a:br>
              <a:rPr lang="en-US" dirty="0" smtClean="0"/>
            </a:br>
            <a:r>
              <a:rPr lang="en-US" sz="2400" i="1" dirty="0" smtClean="0"/>
              <a:t>Trade off between weight reduction and stress increas</a:t>
            </a:r>
            <a:r>
              <a:rPr lang="en-US" sz="2400" dirty="0" smtClean="0"/>
              <a:t>e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51440"/>
              </p:ext>
            </p:extLst>
          </p:nvPr>
        </p:nvGraphicFramePr>
        <p:xfrm>
          <a:off x="1513796" y="1236890"/>
          <a:ext cx="7513604" cy="2418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9880"/>
                <a:gridCol w="1519880"/>
                <a:gridCol w="1519880"/>
                <a:gridCol w="1476982"/>
                <a:gridCol w="1476982"/>
              </a:tblGrid>
              <a:tr h="318708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Steel wall Thickness (mm)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Weight reduction (%)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von-Mises stress (MPa)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Stress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 Increase (%)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Weight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MS Mincho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MS Mincho"/>
                        </a:rPr>
                        <a:t>reduc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MS Mincho"/>
                        </a:rPr>
                        <a:t>. penalty 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8999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steel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128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8999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MS Mincho"/>
                        </a:rPr>
                        <a:t>1.5</a:t>
                      </a:r>
                      <a:endParaRPr lang="en-US" sz="14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MS Mincho"/>
                        </a:rPr>
                        <a:t>61</a:t>
                      </a:r>
                      <a:endParaRPr lang="en-US" sz="14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MS Mincho"/>
                        </a:rPr>
                        <a:t>433</a:t>
                      </a:r>
                      <a:endParaRPr lang="en-US" sz="14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MS Mincho"/>
                        </a:rPr>
                        <a:t>238</a:t>
                      </a:r>
                      <a:endParaRPr lang="en-US" sz="1400" dirty="0">
                        <a:effectLst/>
                        <a:latin typeface="+mj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MS Mincho"/>
                        </a:rPr>
                        <a:t>3.9</a:t>
                      </a:r>
                    </a:p>
                  </a:txBody>
                  <a:tcPr marL="50800" marR="50800" marT="50800" marB="50800"/>
                </a:tc>
              </a:tr>
              <a:tr h="18999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53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280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119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2.2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8999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46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211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65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1.4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8999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4.5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40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162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27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0.7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  <a:tr h="18999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5.5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35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150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17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MS Mincho"/>
                        </a:rPr>
                        <a:t>0.5</a:t>
                      </a:r>
                      <a:endParaRPr lang="en-US" sz="14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70" y="3957046"/>
            <a:ext cx="4477805" cy="269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4" y="4995681"/>
            <a:ext cx="976547" cy="11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50" y="5098690"/>
            <a:ext cx="994189" cy="10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4" y="1388070"/>
            <a:ext cx="1371600" cy="249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"/>
          <a:stretch/>
        </p:blipFill>
        <p:spPr bwMode="auto">
          <a:xfrm>
            <a:off x="331604" y="3970171"/>
            <a:ext cx="2021119" cy="105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504" y="6099476"/>
            <a:ext cx="1279517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mm wall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12964" y="6139314"/>
            <a:ext cx="1279517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.5 mm wall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3504" y="1118506"/>
            <a:ext cx="1265090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Hollow gear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11654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oto_template_june2008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hoto_template_june2008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hoto_template_june2008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hoto_template_june2008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photo_template_june2008</Template>
  <TotalTime>11104</TotalTime>
  <Words>1479</Words>
  <Application>Microsoft Macintosh PowerPoint</Application>
  <PresentationFormat>On-screen Show (4:3)</PresentationFormat>
  <Paragraphs>367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photo_template_june2008</vt:lpstr>
      <vt:lpstr>1_photo_template_june2008</vt:lpstr>
      <vt:lpstr>2_photo_template_june2008</vt:lpstr>
      <vt:lpstr>3_photo_template_june2008</vt:lpstr>
      <vt:lpstr>2016-23rd IFHTSE Conference</vt:lpstr>
      <vt:lpstr>What is Hot hydroforging?</vt:lpstr>
      <vt:lpstr>Hybrid lightweight gear</vt:lpstr>
      <vt:lpstr>Objectives</vt:lpstr>
      <vt:lpstr>Steels and low melting point materials</vt:lpstr>
      <vt:lpstr>FEA modeling of stand-alone hybrid gear Loads, BCs and Contacts</vt:lpstr>
      <vt:lpstr>Stress plots</vt:lpstr>
      <vt:lpstr>Wall thickness optimization-Steel/Al gear Trade off between weight reduction and stress increase</vt:lpstr>
      <vt:lpstr>Wall thickness optimization-Hollow gear Trade off between weight reduction and stress increase</vt:lpstr>
      <vt:lpstr>Hybrid billet design for hot hydroforging</vt:lpstr>
      <vt:lpstr>Die design and simulations</vt:lpstr>
      <vt:lpstr>Solid state hot forging simulations</vt:lpstr>
      <vt:lpstr>Forging trials</vt:lpstr>
      <vt:lpstr>Comparison of hot forging and hot hydroforging experiments</vt:lpstr>
      <vt:lpstr>Weld zone healing in hot hydroforging</vt:lpstr>
      <vt:lpstr>“Investment Forging”</vt:lpstr>
      <vt:lpstr>Eliminating CTE mismatch with glass</vt:lpstr>
      <vt:lpstr>Induction heating / air cooling  simulations Displacement and gap formation in solid state</vt:lpstr>
      <vt:lpstr>PowerPoint Presentation</vt:lpstr>
      <vt:lpstr>Furnace heating / air cooling  simulations of steel/glass History of displacements and gap formation (no phase change)</vt:lpstr>
      <vt:lpstr>Stress histories and final stress states  in steel/glass after furnace heating and air cooling</vt:lpstr>
      <vt:lpstr>Conclusions</vt:lpstr>
      <vt:lpstr>PowerPoint Presentation</vt:lpstr>
      <vt:lpstr>Back up slides</vt:lpstr>
      <vt:lpstr>High frequency induction power 10 kHz, 500 kW </vt:lpstr>
      <vt:lpstr>Induction heating simulations for solid state hot forging Temperature vs. time in the radial direction </vt:lpstr>
      <vt:lpstr>Billet induction heating simulations for hot hydroforging, on-off control strategy</vt:lpstr>
      <vt:lpstr>FEA of subassembly with hybrid gears</vt:lpstr>
      <vt:lpstr>Force reactions at bearing supports and torsional spring at end face</vt:lpstr>
      <vt:lpstr>Subassembly deformation and stress  All steel gear and hybrid forged gear</vt:lpstr>
      <vt:lpstr>Die stress analysis</vt:lpstr>
    </vt:vector>
  </TitlesOfParts>
  <Company>Eaton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E0078604</dc:creator>
  <cp:lastModifiedBy>Noelle Sadler</cp:lastModifiedBy>
  <cp:revision>835</cp:revision>
  <cp:lastPrinted>2014-03-27T13:38:35Z</cp:lastPrinted>
  <dcterms:created xsi:type="dcterms:W3CDTF">2008-07-03T18:30:43Z</dcterms:created>
  <dcterms:modified xsi:type="dcterms:W3CDTF">2017-12-07T19:20:59Z</dcterms:modified>
</cp:coreProperties>
</file>