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r:id="rId25" roundtripDataSignature="AMtx7mg1BxmlulYj2YQ6TW6++F+/CCE9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61ED57-88FC-4B06-A807-BD9751526410}">
  <a:tblStyle styleId="{0061ED57-88FC-4B06-A807-BD975152641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9F7A4E9-3CD9-4CD2-98E0-9C527CF4894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3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4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4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4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4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2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0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2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3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3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3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5080"/>
            <a:ext cx="12192000" cy="6865652"/>
          </a:xfrm>
          <a:prstGeom prst="rect">
            <a:avLst/>
          </a:prstGeom>
          <a:gradFill>
            <a:gsLst>
              <a:gs pos="0">
                <a:srgbClr val="A5A5A5"/>
              </a:gs>
              <a:gs pos="30000">
                <a:srgbClr val="BFBFBF"/>
              </a:gs>
              <a:gs pos="52999">
                <a:srgbClr val="D8D8D8"/>
              </a:gs>
              <a:gs pos="86000">
                <a:srgbClr val="FFFFFF"/>
              </a:gs>
              <a:gs pos="100000">
                <a:srgbClr val="FFFFFF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uxtrol Logo Two Color PNG 1400x300" id="11" name="Google Shape;11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3900" y="0"/>
            <a:ext cx="10744200" cy="230179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/>
        </p:nvSpPr>
        <p:spPr>
          <a:xfrm>
            <a:off x="0" y="6324600"/>
            <a:ext cx="12192000" cy="541052"/>
          </a:xfrm>
          <a:prstGeom prst="rect">
            <a:avLst/>
          </a:prstGeom>
          <a:gradFill>
            <a:gsLst>
              <a:gs pos="0">
                <a:srgbClr val="A5A5A5"/>
              </a:gs>
              <a:gs pos="30000">
                <a:srgbClr val="BFBFBF"/>
              </a:gs>
              <a:gs pos="52999">
                <a:srgbClr val="D8D8D8"/>
              </a:gs>
              <a:gs pos="86000">
                <a:srgbClr val="FFFFFF"/>
              </a:gs>
              <a:gs pos="100000">
                <a:srgbClr val="FFFFFF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158062"/>
            <a:ext cx="1519237" cy="7075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www.fluxtrol.com/" TargetMode="External"/><Relationship Id="rId5" Type="http://schemas.openxmlformats.org/officeDocument/2006/relationships/hyperlink" Target="http://www.fluxtrol.com/" TargetMode="External"/><Relationship Id="rId6" Type="http://schemas.openxmlformats.org/officeDocument/2006/relationships/hyperlink" Target="http://www.fluxtrol.com/" TargetMode="External"/><Relationship Id="rId7" Type="http://schemas.openxmlformats.org/officeDocument/2006/relationships/hyperlink" Target="http://www.fluxtrol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fluxtrol.com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www.fluxtrol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ea.europa.eu/en/analysis/maps-and-charts/co2-emission-intensity-15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hyperlink" Target="https://www.enrx.com/en/Induction-Products/Induction-heating-equipment/Consumable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066800" y="2376529"/>
            <a:ext cx="10058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Improved Sustainability of Induction Tube Welding Systems Using Soft Magnetic Composites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76800"/>
            <a:ext cx="7810901" cy="1619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8305800" y="4722853"/>
            <a:ext cx="35052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Sean Muyskens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Robert Goldstein</a:t>
            </a:r>
            <a:endParaRPr b="0" i="1" sz="3200" u="sng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0" i="1" lang="en-US" sz="32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b="1" i="1" lang="en-US" sz="32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fluxtrol</a:t>
            </a:r>
            <a:r>
              <a:rPr b="0" i="1" lang="en-US" sz="32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.com</a:t>
            </a:r>
            <a:endParaRPr b="0" i="1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0"/>
          <p:cNvGrpSpPr/>
          <p:nvPr/>
        </p:nvGrpSpPr>
        <p:grpSpPr>
          <a:xfrm>
            <a:off x="1524000" y="1676400"/>
            <a:ext cx="6858000" cy="4604879"/>
            <a:chOff x="5581940" y="1160307"/>
            <a:chExt cx="6583981" cy="4748212"/>
          </a:xfrm>
        </p:grpSpPr>
        <p:pic>
          <p:nvPicPr>
            <p:cNvPr id="179" name="Google Shape;17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81940" y="1160307"/>
              <a:ext cx="6583981" cy="47482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0" name="Google Shape;180;p10"/>
            <p:cNvGrpSpPr/>
            <p:nvPr/>
          </p:nvGrpSpPr>
          <p:grpSpPr>
            <a:xfrm>
              <a:off x="9372600" y="5029200"/>
              <a:ext cx="2438400" cy="375628"/>
              <a:chOff x="9372600" y="5029200"/>
              <a:chExt cx="2438400" cy="375628"/>
            </a:xfrm>
          </p:grpSpPr>
          <p:sp>
            <p:nvSpPr>
              <p:cNvPr id="181" name="Google Shape;181;p10"/>
              <p:cNvSpPr/>
              <p:nvPr/>
            </p:nvSpPr>
            <p:spPr>
              <a:xfrm>
                <a:off x="9372600" y="5029200"/>
                <a:ext cx="2438400" cy="369332"/>
              </a:xfrm>
              <a:prstGeom prst="rect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FF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0"/>
              <p:cNvSpPr txBox="1"/>
              <p:nvPr/>
            </p:nvSpPr>
            <p:spPr>
              <a:xfrm>
                <a:off x="9451863" y="5066273"/>
                <a:ext cx="2345088" cy="3385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Soft Magnetic Composites</a:t>
                </a:r>
                <a:endParaRPr/>
              </a:p>
            </p:txBody>
          </p:sp>
        </p:grpSp>
      </p:grpSp>
      <p:sp>
        <p:nvSpPr>
          <p:cNvPr id="183" name="Google Shape;183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Magnetic Properties of Soft Magnetic Materials Used as Magnetic Cores</a:t>
            </a:r>
            <a:endParaRPr/>
          </a:p>
        </p:txBody>
      </p:sp>
      <p:sp>
        <p:nvSpPr>
          <p:cNvPr id="184" name="Google Shape;184;p10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0"/>
          <p:cNvSpPr txBox="1"/>
          <p:nvPr/>
        </p:nvSpPr>
        <p:spPr>
          <a:xfrm>
            <a:off x="8305800" y="5334000"/>
            <a:ext cx="3886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Kącki, M. S. Rylko, J. G. Hayes and C. R. Sullivan, "Magnetic material selection for EMI filters," 2017 IEEE Energy Conversion Congress and Exposition (ECCE), Cincinnati, OH, USA, 2017, pp. 2350-2356, doi: 10.1109/ECCE.2017.8096456.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1"/>
          <p:cNvGrpSpPr/>
          <p:nvPr/>
        </p:nvGrpSpPr>
        <p:grpSpPr>
          <a:xfrm>
            <a:off x="5943600" y="609600"/>
            <a:ext cx="5715000" cy="4006939"/>
            <a:chOff x="4876800" y="990600"/>
            <a:chExt cx="3962400" cy="2778144"/>
          </a:xfrm>
        </p:grpSpPr>
        <p:pic>
          <p:nvPicPr>
            <p:cNvPr id="191" name="Google Shape;191;p11"/>
            <p:cNvPicPr preferRelativeResize="0"/>
            <p:nvPr/>
          </p:nvPicPr>
          <p:blipFill rotWithShape="1">
            <a:blip r:embed="rId3">
              <a:alphaModFix/>
            </a:blip>
            <a:srcRect b="1" l="64167" r="1326" t="56631"/>
            <a:stretch/>
          </p:blipFill>
          <p:spPr>
            <a:xfrm>
              <a:off x="4876800" y="1219200"/>
              <a:ext cx="3962400" cy="2549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11"/>
            <p:cNvSpPr/>
            <p:nvPr/>
          </p:nvSpPr>
          <p:spPr>
            <a:xfrm>
              <a:off x="6553200" y="990600"/>
              <a:ext cx="914400" cy="3048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Fluxtrol A vs Ferrite Core Comparison</a:t>
            </a:r>
            <a:endParaRPr/>
          </a:p>
        </p:txBody>
      </p:sp>
      <p:sp>
        <p:nvSpPr>
          <p:cNvPr id="194" name="Google Shape;194;p11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266700" y="4575928"/>
            <a:ext cx="1165859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 their saturation flux density, typical ferrites used for impeders will outperform the Fluxtrol A material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Above their saturation flux density, Fluxtrol A will outperform ferrites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level of 0.7 Tesla and above, Ferrite will only be approximately 2 X better than air, while Fluxtrol A remains approximately 100 X better</a:t>
            </a:r>
            <a:endParaRPr/>
          </a:p>
        </p:txBody>
      </p:sp>
      <p:grpSp>
        <p:nvGrpSpPr>
          <p:cNvPr id="196" name="Google Shape;196;p11"/>
          <p:cNvGrpSpPr/>
          <p:nvPr/>
        </p:nvGrpSpPr>
        <p:grpSpPr>
          <a:xfrm>
            <a:off x="457200" y="977907"/>
            <a:ext cx="5486400" cy="3692769"/>
            <a:chOff x="228600" y="957814"/>
            <a:chExt cx="5486400" cy="3692769"/>
          </a:xfrm>
        </p:grpSpPr>
        <p:pic>
          <p:nvPicPr>
            <p:cNvPr id="197" name="Google Shape;197;p11"/>
            <p:cNvPicPr preferRelativeResize="0"/>
            <p:nvPr/>
          </p:nvPicPr>
          <p:blipFill rotWithShape="1">
            <a:blip r:embed="rId3">
              <a:alphaModFix/>
            </a:blip>
            <a:srcRect b="42072" l="64167" r="1326" t="12560"/>
            <a:stretch/>
          </p:blipFill>
          <p:spPr>
            <a:xfrm>
              <a:off x="228600" y="957814"/>
              <a:ext cx="5486400" cy="3692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11"/>
            <p:cNvSpPr/>
            <p:nvPr/>
          </p:nvSpPr>
          <p:spPr>
            <a:xfrm>
              <a:off x="304800" y="4495800"/>
              <a:ext cx="762000" cy="1547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SMC vs Ferrite Impeders</a:t>
            </a:r>
            <a:endParaRPr/>
          </a:p>
        </p:txBody>
      </p:sp>
      <p:sp>
        <p:nvSpPr>
          <p:cNvPr id="204" name="Google Shape;204;p12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1008105" y="148663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 of SMC</a:t>
            </a:r>
            <a:endParaRPr/>
          </a:p>
        </p:txBody>
      </p:sp>
      <p:sp>
        <p:nvSpPr>
          <p:cNvPr id="206" name="Google Shape;206;p12"/>
          <p:cNvSpPr txBox="1"/>
          <p:nvPr/>
        </p:nvSpPr>
        <p:spPr>
          <a:xfrm>
            <a:off x="192113" y="1943832"/>
            <a:ext cx="6416093" cy="480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49053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Saturation Flux Density</a:t>
            </a:r>
            <a:endParaRPr/>
          </a:p>
          <a:p>
            <a:pPr indent="-228600" lvl="2" marL="89058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Improvement</a:t>
            </a:r>
            <a:endParaRPr/>
          </a:p>
          <a:p>
            <a:pPr indent="-228600" lvl="1" marL="49053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Temperature/time stability of magnetic properties</a:t>
            </a:r>
            <a:endParaRPr/>
          </a:p>
          <a:p>
            <a:pPr indent="-228600" lvl="2" marL="89058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stability of production (ferrite properties very sensitive to temperature and stresses)</a:t>
            </a:r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6564166" y="1441389"/>
            <a:ext cx="4665948" cy="50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Disadvantages of SMC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6409706" y="1943832"/>
            <a:ext cx="5791200" cy="4541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49053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impeder</a:t>
            </a:r>
            <a:endParaRPr/>
          </a:p>
          <a:p>
            <a:pPr indent="-228600" lvl="1" marL="49053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permeability at low fields</a:t>
            </a:r>
            <a:endParaRPr/>
          </a:p>
          <a:p>
            <a:pPr indent="-228600" lvl="1" marL="49053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Higher losses than ferrites</a:t>
            </a:r>
            <a:endParaRPr/>
          </a:p>
          <a:p>
            <a:pPr indent="-228600" lvl="2" marL="89058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Requires better cooling</a:t>
            </a:r>
            <a:endParaRPr/>
          </a:p>
          <a:p>
            <a:pPr indent="-228600" lvl="2" marL="89058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May not work in gas cooled systems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Opportunities for SMC Impeders</a:t>
            </a:r>
            <a:endParaRPr/>
          </a:p>
        </p:txBody>
      </p:sp>
      <p:sp>
        <p:nvSpPr>
          <p:cNvPr id="214" name="Google Shape;214;p13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457200" y="1295400"/>
            <a:ext cx="10448831" cy="468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diameter, heavy-walled steel tubes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tube applications where welder is the bottleneck and impeder is in saturation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 where impeders frequently fail due to mechanical impact with line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 with metallic components inside of the impeder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 with very short impeder life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Barriers to Adoption</a:t>
            </a:r>
            <a:endParaRPr/>
          </a:p>
        </p:txBody>
      </p:sp>
      <p:sp>
        <p:nvSpPr>
          <p:cNvPr id="221" name="Google Shape;221;p14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381000" y="906957"/>
            <a:ext cx="11658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Tests on a tube mill are very expensive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to 300 m/min line speeds typical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of new process can be very expensive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Ferrites are proven technology and the current industry standard for decades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SMC cores are 10 – 50 times more expensive to purchase on an individual unit basis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037727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Annual Costs of Impeders Only are often similar, production savings tend to be much higher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SMC losses are higher, so good cooling is required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Need to be mindful of water circuit design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Broader Impact</a:t>
            </a:r>
            <a:endParaRPr/>
          </a:p>
        </p:txBody>
      </p:sp>
      <p:sp>
        <p:nvSpPr>
          <p:cNvPr id="228" name="Google Shape;228;p15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381000" y="1240951"/>
            <a:ext cx="11658600" cy="4381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Various case studies have shown 20-50% energy savings in small tube welding lines to produce at the same rates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widespread adoption of more energy efficient SMC impeder cores, the opportunity in carbon reduction is on the order of </a:t>
            </a:r>
            <a:r>
              <a:rPr lang="en-US" sz="32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tens of megatons of CO</a:t>
            </a:r>
            <a:r>
              <a:rPr baseline="30000" lang="en-US" sz="32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 per year without initial capital investment required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Additionally, the potential for longer lasting impeders and fewer changeovers increase line uptime and reduce scrap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35" name="Google Shape;235;p16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253669" y="990600"/>
            <a:ext cx="118110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small tube welding installations are limited by the impeder </a:t>
            </a:r>
            <a:endParaRPr/>
          </a:p>
          <a:p>
            <a:pPr indent="-342900" lvl="0" marL="342900" marR="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SMC’s have the potential to greatly improve the performance of these installations</a:t>
            </a:r>
            <a:endParaRPr/>
          </a:p>
          <a:p>
            <a:pPr indent="-285750" lvl="1" marL="74295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– 50% energy savings/carbon reduction</a:t>
            </a:r>
            <a:endParaRPr/>
          </a:p>
          <a:p>
            <a:pPr indent="-285750" lvl="1" marL="74295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impeder and coil lifetime</a:t>
            </a:r>
            <a:endParaRPr/>
          </a:p>
          <a:p>
            <a:pPr indent="-285750" lvl="1" marL="74295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rate improvements</a:t>
            </a:r>
            <a:endParaRPr/>
          </a:p>
          <a:p>
            <a:pPr indent="-285750" lvl="1" marL="74295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Savings are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100’s of thousands annually per line</a:t>
            </a:r>
            <a:endParaRPr/>
          </a:p>
          <a:p>
            <a:pPr indent="-342900" lvl="0" marL="342900" marR="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SMC’s have higher magnetic losses, so it important to appropriately design the impeder core and cooling circuit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/>
        </p:nvSpPr>
        <p:spPr>
          <a:xfrm>
            <a:off x="3371850" y="2895600"/>
            <a:ext cx="54483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 more information on SMCs and Induction Tube Welding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Visit: </a:t>
            </a:r>
            <a:r>
              <a:rPr lang="en-US" sz="28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www.fluxtrol.com</a:t>
            </a:r>
            <a:endParaRPr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76800"/>
            <a:ext cx="7810901" cy="161933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>
            <a:off x="8382000" y="4722853"/>
            <a:ext cx="35052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i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Sean Muyskens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i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Robert Goldstein</a:t>
            </a:r>
            <a:endParaRPr i="1" sz="32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09" name="Google Shape;109;p2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381000" y="1063695"/>
            <a:ext cx="5105400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Induction tube welding industry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Opportunity to improve efficiency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Impeder benefits and material selection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9860" y="1775863"/>
            <a:ext cx="5953540" cy="330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Induction Tube Welding Industry</a:t>
            </a:r>
            <a:endParaRPr/>
          </a:p>
        </p:txBody>
      </p:sp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381000" y="1063695"/>
            <a:ext cx="115824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Induction tube welding is a key technology for the fabrication of tube and pipe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 welding lines installations number over 1000 globally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exists an opportunity to improve the energy efficiency of these lines and greatly reduce the ecological cost of producing the same amount of product</a:t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4267200"/>
            <a:ext cx="7482388" cy="167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5586719" y="5517737"/>
            <a:ext cx="66294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Egger, C., Lüchinger, M., Schreiner, M., Tillmann, W.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Numerical Simulation of Tube Manufacturing Consisting of Roll Forming and High-Frequency Induction Welding</a:t>
            </a: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Materials 2022, 15, 1270.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Prinz &amp; Co. GmbH Stahlrohre Case Study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6" name="Google Shape;126;p4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28600" y="1024946"/>
            <a:ext cx="109686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Tests were done in Germany and funded by German Government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setup:</a:t>
            </a:r>
            <a:endParaRPr/>
          </a:p>
          <a:p>
            <a:pPr indent="-214312" lvl="1" marL="5572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~400kHz 50-150kW power supply</a:t>
            </a:r>
            <a:endParaRPr/>
          </a:p>
          <a:p>
            <a:pPr indent="-214312" lvl="1" marL="5572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15mm OD steel tube</a:t>
            </a:r>
            <a:endParaRPr/>
          </a:p>
          <a:p>
            <a:pPr indent="-214312" lvl="1" marL="5572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1.2mm thick wall</a:t>
            </a:r>
            <a:endParaRPr/>
          </a:p>
          <a:p>
            <a:pPr indent="-214312" lvl="1" marL="5572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8.5-9mm OD impeders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3772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Energy savings for the same line speed was ~40%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savings are 25kW or the equivalent of </a:t>
            </a:r>
            <a:r>
              <a:rPr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preventing 80 metric tons of CO</a:t>
            </a:r>
            <a:r>
              <a:rPr baseline="30000"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 per year and saving €12,500</a:t>
            </a:r>
            <a:endParaRPr sz="2800">
              <a:solidFill>
                <a:srgbClr val="0377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&gt;20 hours impeder life with little to no sign of wear, compared to 4 hours typical for the ferrites</a:t>
            </a:r>
            <a:endParaRPr/>
          </a:p>
        </p:txBody>
      </p:sp>
      <p:graphicFrame>
        <p:nvGraphicFramePr>
          <p:cNvPr id="128" name="Google Shape;128;p4"/>
          <p:cNvGraphicFramePr/>
          <p:nvPr/>
        </p:nvGraphicFramePr>
        <p:xfrm>
          <a:off x="5712849" y="17484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{0061ED57-88FC-4B06-A807-BD9751526410}</a:tableStyleId>
              </a:tblPr>
              <a:tblGrid>
                <a:gridCol w="1954725"/>
                <a:gridCol w="1950025"/>
                <a:gridCol w="1488525"/>
              </a:tblGrid>
              <a:tr h="620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Line Speed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(m/min)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(kW)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68575" marL="685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68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9mm Ferrite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/>
                    </a:p>
                  </a:txBody>
                  <a:tcPr marT="0" marB="0" marR="51425" marL="514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/>
                    </a:p>
                  </a:txBody>
                  <a:tcPr marT="0" marB="0" marR="51425" marL="51425" anchor="b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7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8.5mm Fluxtrol 50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/>
                    </a:p>
                  </a:txBody>
                  <a:tcPr marT="0" marB="0" marR="51425" marL="514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  <a:endParaRPr/>
                    </a:p>
                  </a:txBody>
                  <a:tcPr marT="0" marB="0" marR="51425" marL="51425" anchor="b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9" name="Google Shape;129;p4"/>
          <p:cNvSpPr txBox="1"/>
          <p:nvPr/>
        </p:nvSpPr>
        <p:spPr>
          <a:xfrm>
            <a:off x="6705600" y="5930238"/>
            <a:ext cx="55626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arenR"/>
            </a:pPr>
            <a:r>
              <a:rPr lang="en-US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https://www.eea.europa.eu/en/analysis/maps-and-charts/co2-emission-intensity-15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arenR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Assuming €0.10/kWh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Other Cost Benefit Analysis - 5000 hrs/yr</a:t>
            </a:r>
            <a:endParaRPr/>
          </a:p>
        </p:txBody>
      </p:sp>
      <p:sp>
        <p:nvSpPr>
          <p:cNvPr id="135" name="Google Shape;135;p5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36" name="Google Shape;136;p5"/>
          <p:cNvGraphicFramePr/>
          <p:nvPr/>
        </p:nvGraphicFramePr>
        <p:xfrm>
          <a:off x="774290" y="10380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{09F7A4E9-3CD9-4CD2-98E0-9C527CF48941}</a:tableStyleId>
              </a:tblPr>
              <a:tblGrid>
                <a:gridCol w="1354400"/>
                <a:gridCol w="1583000"/>
                <a:gridCol w="1700975"/>
                <a:gridCol w="1671475"/>
                <a:gridCol w="2004700"/>
                <a:gridCol w="23288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Material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Core Cost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Impeder Cost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Impeder Life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Changeovers/yr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Total Impeder Cost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Ferrite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€50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 hrs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1250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€62,500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SMC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€170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€215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 hrs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€53,750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Google Shape;137;p5"/>
          <p:cNvGraphicFramePr/>
          <p:nvPr/>
        </p:nvGraphicFramePr>
        <p:xfrm>
          <a:off x="741638" y="22263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{09F7A4E9-3CD9-4CD2-98E0-9C527CF48941}</a:tableStyleId>
              </a:tblPr>
              <a:tblGrid>
                <a:gridCol w="1108600"/>
                <a:gridCol w="1238875"/>
                <a:gridCol w="2100575"/>
                <a:gridCol w="1563325"/>
                <a:gridCol w="1917300"/>
                <a:gridCol w="2780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Material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Line Cost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Changeover time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Impeder Life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Changeovers/yr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Changeover Time Cost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Ferrite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€10/min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 minutes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 hrs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1250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€375,000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SMC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€10/min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 minutes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 hrs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€75,000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Google Shape;138;p5"/>
          <p:cNvGraphicFramePr/>
          <p:nvPr/>
        </p:nvGraphicFramePr>
        <p:xfrm>
          <a:off x="774288" y="33784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{09F7A4E9-3CD9-4CD2-98E0-9C527CF48941}</a:tableStyleId>
              </a:tblPr>
              <a:tblGrid>
                <a:gridCol w="1138075"/>
                <a:gridCol w="1002900"/>
                <a:gridCol w="1150375"/>
                <a:gridCol w="1661800"/>
                <a:gridCol w="1777325"/>
                <a:gridCol w="1597125"/>
                <a:gridCol w="2315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Material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Scrap Cost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Restart Time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kg Scrap/ Changeover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Impeder Life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Changeovers/yr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Changeover Scrap Cost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Ferrite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€4.5/kg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 minute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 hrs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1250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€174,375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SMC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€4.5/kg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 minute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 hrs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€34,875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139" name="Google Shape;139;p5"/>
          <p:cNvSpPr txBox="1"/>
          <p:nvPr/>
        </p:nvSpPr>
        <p:spPr>
          <a:xfrm>
            <a:off x="76200" y="4824402"/>
            <a:ext cx="11963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37727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Total annual savings are ~</a:t>
            </a:r>
            <a:r>
              <a:rPr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450,000, or </a:t>
            </a:r>
            <a:r>
              <a:rPr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90/hr</a:t>
            </a:r>
            <a:endParaRPr b="1" sz="2800">
              <a:solidFill>
                <a:srgbClr val="0377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37727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Lowers line cost by 15%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76200" y="5819993"/>
            <a:ext cx="11963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€10 a minute number based upon assumption you can sell tube for €0.3/kg more than sheet steel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Induction Tube Welding Process</a:t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42910" l="2999" r="15224" t="2186"/>
          <a:stretch/>
        </p:blipFill>
        <p:spPr>
          <a:xfrm>
            <a:off x="6858000" y="2362200"/>
            <a:ext cx="5029200" cy="248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228600" y="1295400"/>
            <a:ext cx="716280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is induced in the tube body</a:t>
            </a:r>
            <a:endParaRPr/>
          </a:p>
          <a:p>
            <a:pPr indent="-254000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currents hit the open seam, there are 3 options for current flow</a:t>
            </a:r>
            <a:endParaRPr/>
          </a:p>
          <a:p>
            <a:pPr indent="-228600" lvl="1" marL="671513" marR="0" rtl="0" algn="l">
              <a:spcBef>
                <a:spcPts val="0"/>
              </a:spcBef>
              <a:spcAft>
                <a:spcPts val="0"/>
              </a:spcAft>
              <a:buClr>
                <a:srgbClr val="03772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Towards the welding point</a:t>
            </a:r>
            <a:endParaRPr/>
          </a:p>
          <a:p>
            <a:pPr indent="-228600" lvl="1" marL="671513" marR="0" rtl="0" algn="l">
              <a:spcBef>
                <a:spcPts val="0"/>
              </a:spcBef>
              <a:spcAft>
                <a:spcPts val="0"/>
              </a:spcAft>
              <a:buClr>
                <a:srgbClr val="03772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37727"/>
                </a:solidFill>
                <a:latin typeface="Arial"/>
                <a:ea typeface="Arial"/>
                <a:cs typeface="Arial"/>
                <a:sym typeface="Arial"/>
              </a:rPr>
              <a:t>Back along the seam edges</a:t>
            </a:r>
            <a:endParaRPr/>
          </a:p>
          <a:p>
            <a:pPr indent="-228600" lvl="1" marL="671513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Along the ID of the tube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9372600" y="5896659"/>
            <a:ext cx="2819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Lupi, S. UIE 1992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“Induction Heating – Industrial Applications”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Inductive Tube Welding Market Trends </a:t>
            </a:r>
            <a:endParaRPr/>
          </a:p>
        </p:txBody>
      </p:sp>
      <p:sp>
        <p:nvSpPr>
          <p:cNvPr id="155" name="Google Shape;155;p7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226141" y="1182968"/>
            <a:ext cx="10864645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availability of higher, more efficient power at choice of frequencies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material handling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Advanced Process Monitoring and Control – Industry 4.0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Material Cutting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Limiting factor in the performance of many small tube installations is now the impeder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impeder?</a:t>
            </a:r>
            <a:endParaRPr/>
          </a:p>
        </p:txBody>
      </p:sp>
      <p:sp>
        <p:nvSpPr>
          <p:cNvPr id="162" name="Google Shape;162;p8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159774" y="1113785"/>
            <a:ext cx="6926826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assembly that contains a soft magnetic material that “impedes” the current flow on the inside of the pipe</a:t>
            </a:r>
            <a:endParaRPr/>
          </a:p>
          <a:p>
            <a:pPr indent="-254000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 manufactured using ferrite materials</a:t>
            </a:r>
            <a:endParaRPr/>
          </a:p>
          <a:p>
            <a:pPr indent="-254000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Fixtured within the forming tube</a:t>
            </a:r>
            <a:endParaRPr/>
          </a:p>
        </p:txBody>
      </p:sp>
      <p:pic>
        <p:nvPicPr>
          <p:cNvPr descr="ENRX Consumables for the tube and pipe industry"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600" y="914400"/>
            <a:ext cx="3425584" cy="513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6553200" y="5990795"/>
            <a:ext cx="5781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ENRX I Consumables for Tube and Pipe Welding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Circuit Model Concept</a:t>
            </a:r>
            <a:endParaRPr/>
          </a:p>
        </p:txBody>
      </p:sp>
      <p:sp>
        <p:nvSpPr>
          <p:cNvPr id="171" name="Google Shape;171;p9"/>
          <p:cNvSpPr txBox="1"/>
          <p:nvPr>
            <p:ph idx="12" type="sldNum"/>
          </p:nvPr>
        </p:nvSpPr>
        <p:spPr>
          <a:xfrm>
            <a:off x="92456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8671"/>
          <a:stretch/>
        </p:blipFill>
        <p:spPr>
          <a:xfrm>
            <a:off x="1901942" y="990600"/>
            <a:ext cx="8388115" cy="340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 txBox="1"/>
          <p:nvPr/>
        </p:nvSpPr>
        <p:spPr>
          <a:xfrm>
            <a:off x="0" y="4341125"/>
            <a:ext cx="1106129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product of magnetic permeability of the core and the cross-sectional area of the core are ≈ directly proportional to inductance for the part ID path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higher the value of the product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greater the inductance of the Part ID current path</a:t>
            </a:r>
            <a:endParaRPr/>
          </a:p>
          <a:p>
            <a:pPr indent="-285750" lvl="3" marL="1657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lower the percentage of current that will flow on the part ID</a:t>
            </a:r>
            <a:endParaRPr/>
          </a:p>
          <a:p>
            <a:pPr indent="-285750" lvl="3" marL="1657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larger percentage of the current on the tube edge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2005-11-08T15:45:29Z</dcterms:created>
  <dc:creator>JTCanavan</dc:creator>
</cp:coreProperties>
</file>